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style8.xml" ContentType="application/vnd.ms-office.chart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7" r:id="rId2"/>
    <p:sldId id="371" r:id="rId3"/>
    <p:sldId id="383" r:id="rId4"/>
    <p:sldId id="375" r:id="rId5"/>
    <p:sldId id="384" r:id="rId6"/>
    <p:sldId id="385" r:id="rId7"/>
    <p:sldId id="393" r:id="rId8"/>
    <p:sldId id="406" r:id="rId9"/>
    <p:sldId id="390" r:id="rId10"/>
    <p:sldId id="388" r:id="rId11"/>
    <p:sldId id="381" r:id="rId12"/>
    <p:sldId id="382" r:id="rId13"/>
    <p:sldId id="358" r:id="rId14"/>
    <p:sldId id="338" r:id="rId15"/>
  </p:sldIdLst>
  <p:sldSz cx="9906000" cy="6858000" type="A4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98161C1-6657-4263-A958-DEB87113EACA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2"/>
            <p14:sldId id="393"/>
            <p14:sldId id="373"/>
            <p14:sldId id="391"/>
            <p14:sldId id="394"/>
            <p14:sldId id="413"/>
            <p14:sldId id="409"/>
            <p14:sldId id="412"/>
            <p14:sldId id="399"/>
            <p14:sldId id="400"/>
            <p14:sldId id="411"/>
            <p14:sldId id="410"/>
            <p14:sldId id="401"/>
            <p14:sldId id="408"/>
            <p14:sldId id="377"/>
            <p14:sldId id="402"/>
            <p14:sldId id="407"/>
            <p14:sldId id="403"/>
            <p14:sldId id="404"/>
            <p14:sldId id="406"/>
            <p14:sldId id="405"/>
            <p14:sldId id="397"/>
            <p14:sldId id="374"/>
            <p14:sldId id="396"/>
            <p14:sldId id="390"/>
            <p14:sldId id="395"/>
            <p14:sldId id="388"/>
            <p14:sldId id="387"/>
            <p14:sldId id="381"/>
            <p14:sldId id="379"/>
            <p14:sldId id="382"/>
            <p14:sldId id="380"/>
            <p14:sldId id="359"/>
            <p14:sldId id="286"/>
            <p14:sldId id="363"/>
            <p14:sldId id="360"/>
            <p14:sldId id="361"/>
            <p14:sldId id="362"/>
            <p14:sldId id="357"/>
            <p14:sldId id="358"/>
            <p14:sldId id="334"/>
            <p14:sldId id="336"/>
            <p14:sldId id="338"/>
            <p14:sldId id="339"/>
            <p14:sldId id="337"/>
            <p14:sldId id="335"/>
            <p14:sldId id="340"/>
            <p14:sldId id="342"/>
            <p14:sldId id="343"/>
            <p14:sldId id="341"/>
            <p14:sldId id="333"/>
            <p14:sldId id="331"/>
            <p14:sldId id="332"/>
            <p14:sldId id="330"/>
            <p14:sldId id="328"/>
            <p14:sldId id="32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4756A0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4"/>
    <p:restoredTop sz="94719"/>
  </p:normalViewPr>
  <p:slideViewPr>
    <p:cSldViewPr snapToGrid="0">
      <p:cViewPr>
        <p:scale>
          <a:sx n="100" d="100"/>
          <a:sy n="100" d="100"/>
        </p:scale>
        <p:origin x="-48" y="6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3120622634887734"/>
          <c:y val="9.0156756341457533E-2"/>
          <c:w val="0.41854047775268616"/>
          <c:h val="0.829227924346923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dPt>
            <c:idx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29850</a:t>
                    </a:r>
                    <a:r>
                      <a:rPr lang="en-US" smtClean="0"/>
                      <a:t> </a:t>
                    </a:r>
                    <a:r>
                      <a:rPr lang="en-US"/>
                      <a:t>₽</a:t>
                    </a: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2555</a:t>
                    </a:r>
                    <a:r>
                      <a:rPr lang="en-US" smtClean="0"/>
                      <a:t> </a:t>
                    </a:r>
                    <a:r>
                      <a:rPr lang="en-US"/>
                      <a:t>₽</a:t>
                    </a:r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5698</a:t>
                    </a:r>
                    <a:r>
                      <a:rPr lang="en-US" smtClean="0"/>
                      <a:t>₽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малый и микро бизнес</c:v>
                </c:pt>
                <c:pt idx="1">
                  <c:v>средний бизес</c:v>
                </c:pt>
                <c:pt idx="2">
                  <c:v>крубный бизес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33500</c:v>
                </c:pt>
                <c:pt idx="1">
                  <c:v>34475</c:v>
                </c:pt>
                <c:pt idx="2">
                  <c:v>42911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gapWidth val="182"/>
        <c:axId val="61368192"/>
        <c:axId val="61369728"/>
      </c:barChart>
      <c:catAx>
        <c:axId val="613681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369728"/>
        <c:crosses val="autoZero"/>
        <c:lblAlgn val="ctr"/>
        <c:lblOffset val="100"/>
      </c:catAx>
      <c:valAx>
        <c:axId val="61369728"/>
        <c:scaling>
          <c:orientation val="minMax"/>
        </c:scaling>
        <c:delete val="1"/>
        <c:axPos val="b"/>
        <c:numFmt formatCode="#,##0\ [$₽-419]" sourceLinked="1"/>
        <c:majorTickMark val="none"/>
        <c:tickLblPos val="nextTo"/>
        <c:crossAx val="613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999155712562227"/>
          <c:y val="9.015675634145752E-2"/>
          <c:w val="0.50000844287437785"/>
          <c:h val="0.829227924346923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37067</a:t>
                    </a:r>
                    <a:r>
                      <a:rPr lang="en-US" smtClean="0"/>
                      <a:t> </a:t>
                    </a:r>
                    <a:r>
                      <a:rPr lang="en-US"/>
                      <a:t>₽</a:t>
                    </a:r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0"/>
                  <c:y val="-6.9325301060131281E-3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ос. управление. соцобеспечение, безопасность</c:v>
                </c:pt>
                <c:pt idx="2">
                  <c:v>обеспечение электрической энергией, газом и паром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#,##0\ [$₽-419]</c:formatCode>
                <c:ptCount val="4"/>
                <c:pt idx="0">
                  <c:v>35900</c:v>
                </c:pt>
                <c:pt idx="1">
                  <c:v>47194</c:v>
                </c:pt>
                <c:pt idx="2">
                  <c:v>48586</c:v>
                </c:pt>
                <c:pt idx="3">
                  <c:v>49590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gapWidth val="113"/>
        <c:overlap val="-18"/>
        <c:axId val="35200000"/>
        <c:axId val="35222272"/>
      </c:barChart>
      <c:catAx>
        <c:axId val="352000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222272"/>
        <c:crosses val="autoZero"/>
        <c:lblAlgn val="l"/>
        <c:lblOffset val="100"/>
      </c:catAx>
      <c:valAx>
        <c:axId val="35222272"/>
        <c:scaling>
          <c:orientation val="minMax"/>
        </c:scaling>
        <c:delete val="1"/>
        <c:axPos val="b"/>
        <c:numFmt formatCode="#,##0\ [$₽-419]" sourceLinked="1"/>
        <c:majorTickMark val="none"/>
        <c:tickLblPos val="nextTo"/>
        <c:crossAx val="3520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6850039958953869"/>
          <c:y val="9.0156756341457575E-2"/>
          <c:w val="0.26130369305610657"/>
          <c:h val="0.829227924346923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1,4%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9,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6-F044-9683-AF306EA15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здравохранение, соц. услуги</c:v>
                </c:pt>
                <c:pt idx="2">
                  <c:v>обеспечение электрической энергией, газом и паром; конденсирование воздуха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3.9000000000000042E-2</c:v>
                </c:pt>
                <c:pt idx="1">
                  <c:v>1.8000000000000019E-2</c:v>
                </c:pt>
                <c:pt idx="2">
                  <c:v>4.6000000000000013E-2</c:v>
                </c:pt>
                <c:pt idx="3">
                  <c:v>0.89700000000000069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gapWidth val="182"/>
        <c:axId val="61312384"/>
        <c:axId val="65418368"/>
      </c:barChart>
      <c:catAx>
        <c:axId val="61312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418368"/>
        <c:crosses val="autoZero"/>
        <c:lblAlgn val="ctr"/>
        <c:lblOffset val="100"/>
      </c:catAx>
      <c:valAx>
        <c:axId val="65418368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6131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521344184875488"/>
          <c:y val="1.0093565098941331E-2"/>
          <c:w val="0.66108930110931463"/>
          <c:h val="0.9674745798110961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0B-BB48-8F4E-2B18E56A5E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B-BB48-8F4E-2B18E56A5E8D}"/>
                </c:ext>
              </c:extLst>
            </c:dLbl>
            <c:dLbl>
              <c:idx val="2"/>
              <c:layout>
                <c:manualLayout>
                  <c:x val="0.1275987029075622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0B-BB48-8F4E-2B18E56A5E8D}"/>
                </c:ext>
              </c:extLst>
            </c:dLbl>
            <c:dLbl>
              <c:idx val="3"/>
              <c:layout>
                <c:manualLayout>
                  <c:x val="0.1275987029075622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B-BB48-8F4E-2B18E56A5E8D}"/>
                </c:ext>
              </c:extLst>
            </c:dLbl>
            <c:dLbl>
              <c:idx val="4"/>
              <c:layout>
                <c:manualLayout>
                  <c:x val="8.5575111210346194E-2"/>
                  <c:y val="-6.2568644637032099E-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0B-BB48-8F4E-2B18E56A5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/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0.35000000000000031</c:v>
                </c:pt>
                <c:pt idx="3">
                  <c:v>0.35000000000000031</c:v>
                </c:pt>
                <c:pt idx="4">
                  <c:v>0.15000000000000016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0B-BB48-8F4E-2B18E56A5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0B-BB48-8F4E-2B18E56A5E8D}"/>
            </c:ext>
          </c:extLst>
        </c:ser>
        <c:gapWidth val="50"/>
        <c:overlap val="100"/>
        <c:axId val="73592832"/>
        <c:axId val="73594368"/>
      </c:barChart>
      <c:catAx>
        <c:axId val="735928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594368"/>
        <c:crosses val="autoZero"/>
        <c:lblAlgn val="ctr"/>
        <c:lblOffset val="100"/>
      </c:catAx>
      <c:valAx>
        <c:axId val="73594368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7359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521344184875488"/>
          <c:y val="1.0093565098941331E-2"/>
          <c:w val="0.66108930110931463"/>
          <c:h val="0.9674745798110961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2087012082338343"/>
                  <c:y val="-1.0010983141925116E-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43267059368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0378462821245205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432670593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2.465041354298594E-2"/>
                  <c:y val="-6.2568644637032099E-18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Val val="1"/>
            <c:extLst/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0.35000000000000031</c:v>
                </c:pt>
                <c:pt idx="1">
                  <c:v>0.2</c:v>
                </c:pt>
                <c:pt idx="2">
                  <c:v>0.25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gapWidth val="50"/>
        <c:overlap val="100"/>
        <c:axId val="75044352"/>
        <c:axId val="75045888"/>
      </c:barChart>
      <c:catAx>
        <c:axId val="750443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5045888"/>
        <c:crosses val="autoZero"/>
        <c:lblAlgn val="ctr"/>
        <c:lblOffset val="100"/>
      </c:catAx>
      <c:valAx>
        <c:axId val="75045888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7504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521344184875488"/>
          <c:y val="1.0093565098941331E-2"/>
          <c:w val="0.66108930110931463"/>
          <c:h val="0.9674745798110961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2087012082338343"/>
                  <c:y val="-1.0010983141925116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D-724B-B20F-F0C2DB9EBD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D-724B-B20F-F0C2DB9EBD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D-724B-B20F-F0C2DB9EBDD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5D-724B-B20F-F0C2DB9EBDDC}"/>
                </c:ext>
              </c:extLst>
            </c:dLbl>
            <c:dLbl>
              <c:idx val="4"/>
              <c:layout>
                <c:manualLayout>
                  <c:x val="2.465041354298594E-2"/>
                  <c:y val="-6.2568644637032099E-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5D-724B-B20F-F0C2DB9EB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Val val="1"/>
            <c:extLst/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0.35000000000000031</c:v>
                </c:pt>
                <c:pt idx="1">
                  <c:v>0.2</c:v>
                </c:pt>
                <c:pt idx="2">
                  <c:v>0.25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5D-724B-B20F-F0C2DB9EBD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5D-724B-B20F-F0C2DB9EBDDC}"/>
            </c:ext>
          </c:extLst>
        </c:ser>
        <c:gapWidth val="50"/>
        <c:overlap val="100"/>
        <c:axId val="75090944"/>
        <c:axId val="74982144"/>
      </c:barChart>
      <c:catAx>
        <c:axId val="750909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4982144"/>
        <c:crosses val="autoZero"/>
        <c:lblAlgn val="ctr"/>
        <c:lblOffset val="100"/>
      </c:catAx>
      <c:valAx>
        <c:axId val="74982144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7509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521344184875488"/>
          <c:y val="1.0093565098941331E-2"/>
          <c:w val="0.66108930110931463"/>
          <c:h val="0.9674745798110961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E-5846-BE71-A5093F4F9B4F}"/>
                </c:ext>
              </c:extLst>
            </c:dLbl>
            <c:dLbl>
              <c:idx val="1"/>
              <c:layout>
                <c:manualLayout>
                  <c:x val="8.0937549471855205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E-5846-BE71-A5093F4F9B4F}"/>
                </c:ext>
              </c:extLst>
            </c:dLbl>
            <c:dLbl>
              <c:idx val="2"/>
              <c:layout>
                <c:manualLayout>
                  <c:x val="0.1452411562204363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7E-5846-BE71-A5093F4F9B4F}"/>
                </c:ext>
              </c:extLst>
            </c:dLbl>
            <c:dLbl>
              <c:idx val="3"/>
              <c:layout>
                <c:manualLayout>
                  <c:x val="8.09375494718552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7E-5846-BE71-A5093F4F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Val val="1"/>
            <c:extLst/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0.15000000000000016</c:v>
                </c:pt>
                <c:pt idx="2">
                  <c:v>0.45</c:v>
                </c:pt>
                <c:pt idx="3">
                  <c:v>0.15000000000000016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gapWidth val="50"/>
        <c:overlap val="100"/>
        <c:axId val="75027200"/>
        <c:axId val="75028736"/>
      </c:barChart>
      <c:catAx>
        <c:axId val="750272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5028736"/>
        <c:crosses val="autoZero"/>
        <c:lblAlgn val="ctr"/>
        <c:lblOffset val="100"/>
      </c:catAx>
      <c:valAx>
        <c:axId val="75028736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7502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521344184875488"/>
          <c:y val="1.0093565098941331E-2"/>
          <c:w val="0.66108930110931463"/>
          <c:h val="0.9674745798110961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0444554090499892E-2"/>
                  <c:y val="-1.0010983141925116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12-634C-A62A-12AA39319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2-634C-A62A-12AA39319824}"/>
                </c:ext>
              </c:extLst>
            </c:dLbl>
            <c:dLbl>
              <c:idx val="2"/>
              <c:layout>
                <c:manualLayout>
                  <c:x val="0.1221211925148963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2-634C-A62A-12AA39319824}"/>
                </c:ext>
              </c:extLst>
            </c:dLbl>
            <c:dLbl>
              <c:idx val="3"/>
              <c:layout>
                <c:manualLayout>
                  <c:x val="0.1239710971713066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2-634C-A62A-12AA39319824}"/>
                </c:ext>
              </c:extLst>
            </c:dLbl>
            <c:dLbl>
              <c:idx val="4"/>
              <c:layout>
                <c:manualLayout>
                  <c:x val="2.465041354298594E-2"/>
                  <c:y val="-6.2568644637032099E-18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2-634C-A62A-12AA39319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Val val="1"/>
            <c:extLst/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0.35000000000000031</c:v>
                </c:pt>
                <c:pt idx="3">
                  <c:v>0.35000000000000031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12-634C-A62A-12AA39319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12-634C-A62A-12AA39319824}"/>
            </c:ext>
          </c:extLst>
        </c:ser>
        <c:gapWidth val="50"/>
        <c:overlap val="100"/>
        <c:axId val="75221248"/>
        <c:axId val="75227136"/>
      </c:barChart>
      <c:catAx>
        <c:axId val="752212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5227136"/>
        <c:crosses val="autoZero"/>
        <c:lblAlgn val="ctr"/>
        <c:lblOffset val="100"/>
      </c:catAx>
      <c:valAx>
        <c:axId val="75227136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752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521344184875488"/>
          <c:y val="1.0093565098941331E-2"/>
          <c:w val="0.66108930110931463"/>
          <c:h val="0.9674745798110961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E7-8647-B230-7DCE5B9EB0F1}"/>
                </c:ext>
              </c:extLst>
            </c:dLbl>
            <c:dLbl>
              <c:idx val="1"/>
              <c:layout>
                <c:manualLayout>
                  <c:x val="8.27138125896454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7-8647-B230-7DCE5B9EB0F1}"/>
                </c:ext>
              </c:extLst>
            </c:dLbl>
            <c:dLbl>
              <c:idx val="2"/>
              <c:layout>
                <c:manualLayout>
                  <c:x val="9.461633861064926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7-8647-B230-7DCE5B9EB0F1}"/>
                </c:ext>
              </c:extLst>
            </c:dLbl>
            <c:dLbl>
              <c:idx val="3"/>
              <c:layout>
                <c:manualLayout>
                  <c:x val="0.1239710971713066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7-8647-B230-7DCE5B9EB0F1}"/>
                </c:ext>
              </c:extLst>
            </c:dLbl>
            <c:dLbl>
              <c:idx val="4"/>
              <c:layout>
                <c:manualLayout>
                  <c:x val="7.966012507677081E-2"/>
                  <c:y val="-6.2568644637032099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E7-8647-B230-7DCE5B9EB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 smtId="4294967295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Val val="1"/>
            <c:extLst/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0.15000000000000016</c:v>
                </c:pt>
                <c:pt idx="1">
                  <c:v>0.15000000000000016</c:v>
                </c:pt>
                <c:pt idx="2">
                  <c:v>0.2</c:v>
                </c:pt>
                <c:pt idx="3">
                  <c:v>0.35000000000000031</c:v>
                </c:pt>
                <c:pt idx="4">
                  <c:v>0.15000000000000016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E7-8647-B230-7DCE5B9EB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E7-8647-B230-7DCE5B9EB0F1}"/>
            </c:ext>
          </c:extLst>
        </c:ser>
        <c:gapWidth val="50"/>
        <c:overlap val="100"/>
        <c:axId val="75161600"/>
        <c:axId val="75163136"/>
      </c:barChart>
      <c:catAx>
        <c:axId val="751616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 smtId="4294967295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5163136"/>
        <c:crosses val="autoZero"/>
        <c:lblAlgn val="ctr"/>
        <c:lblOffset val="100"/>
      </c:catAx>
      <c:valAx>
        <c:axId val="75163136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751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06.05.2024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394433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p14="http://schemas.microsoft.com/office/powerpoint/2010/main" xmlns:a14="http://schemas.microsoft.com/office/drawing/2010/main" xmlns:a16="http://schemas.microsoft.com/office/drawing/2014/main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p14="http://schemas.microsoft.com/office/powerpoint/2010/main" xmlns:a14="http://schemas.microsoft.com/office/drawing/2010/main" xmlns:a16="http://schemas.microsoft.com/office/drawing/2014/main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p14="http://schemas.microsoft.com/office/powerpoint/2010/main" xmlns:a14="http://schemas.microsoft.com/office/drawing/2010/main" xmlns:a16="http://schemas.microsoft.com/office/drawing/2014/main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p14="http://schemas.microsoft.com/office/powerpoint/2010/main" xmlns:a14="http://schemas.microsoft.com/office/drawing/2010/main" xmlns:a16="http://schemas.microsoft.com/office/drawing/2014/main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262716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261632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271929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89846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322872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172724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06.05.2024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562644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06.05.2024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svg"/><Relationship Id="rId13" Type="http://schemas.openxmlformats.org/officeDocument/2006/relationships/image" Target="../media/image255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8.svg"/><Relationship Id="rId11" Type="http://schemas.openxmlformats.org/officeDocument/2006/relationships/image" Target="../media/image253.svg"/><Relationship Id="rId5" Type="http://schemas.openxmlformats.org/officeDocument/2006/relationships/image" Target="../media/image27.png"/><Relationship Id="rId10" Type="http://schemas.openxmlformats.org/officeDocument/2006/relationships/image" Target="../media/image252.svg"/><Relationship Id="rId4" Type="http://schemas.openxmlformats.org/officeDocument/2006/relationships/image" Target="../media/image246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svg"/><Relationship Id="rId13" Type="http://schemas.openxmlformats.org/officeDocument/2006/relationships/image" Target="../media/image280.svg"/><Relationship Id="rId18" Type="http://schemas.openxmlformats.org/officeDocument/2006/relationships/image" Target="../media/image285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279.svg"/><Relationship Id="rId17" Type="http://schemas.openxmlformats.org/officeDocument/2006/relationships/image" Target="../media/image28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3.svg"/><Relationship Id="rId20" Type="http://schemas.openxmlformats.org/officeDocument/2006/relationships/image" Target="../media/image28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4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282.svg"/><Relationship Id="rId10" Type="http://schemas.openxmlformats.org/officeDocument/2006/relationships/image" Target="../media/image277.svg"/><Relationship Id="rId19" Type="http://schemas.openxmlformats.org/officeDocument/2006/relationships/image" Target="../media/image286.svg"/><Relationship Id="rId4" Type="http://schemas.openxmlformats.org/officeDocument/2006/relationships/image" Target="../media/image272.svg"/><Relationship Id="rId9" Type="http://schemas.openxmlformats.org/officeDocument/2006/relationships/image" Target="../media/image34.png"/><Relationship Id="rId14" Type="http://schemas.openxmlformats.org/officeDocument/2006/relationships/image" Target="../media/image28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svg"/><Relationship Id="rId13" Type="http://schemas.openxmlformats.org/officeDocument/2006/relationships/image" Target="../media/image33.png"/><Relationship Id="rId18" Type="http://schemas.openxmlformats.org/officeDocument/2006/relationships/image" Target="../media/image298.svg"/><Relationship Id="rId26" Type="http://schemas.openxmlformats.org/officeDocument/2006/relationships/image" Target="../media/image306.svg"/><Relationship Id="rId3" Type="http://schemas.openxmlformats.org/officeDocument/2006/relationships/image" Target="../media/image31.png"/><Relationship Id="rId21" Type="http://schemas.openxmlformats.org/officeDocument/2006/relationships/image" Target="../media/image301.svg"/><Relationship Id="rId7" Type="http://schemas.openxmlformats.org/officeDocument/2006/relationships/image" Target="../media/image290.svg"/><Relationship Id="rId12" Type="http://schemas.openxmlformats.org/officeDocument/2006/relationships/image" Target="../media/image295.svg"/><Relationship Id="rId17" Type="http://schemas.openxmlformats.org/officeDocument/2006/relationships/image" Target="../media/image35.png"/><Relationship Id="rId25" Type="http://schemas.openxmlformats.org/officeDocument/2006/relationships/image" Target="../media/image30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7.svg"/><Relationship Id="rId20" Type="http://schemas.openxmlformats.org/officeDocument/2006/relationships/image" Target="../media/image30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9.svg"/><Relationship Id="rId11" Type="http://schemas.openxmlformats.org/officeDocument/2006/relationships/image" Target="../media/image294.svg"/><Relationship Id="rId24" Type="http://schemas.openxmlformats.org/officeDocument/2006/relationships/image" Target="../media/image304.svg"/><Relationship Id="rId5" Type="http://schemas.openxmlformats.org/officeDocument/2006/relationships/image" Target="../media/image32.png"/><Relationship Id="rId15" Type="http://schemas.openxmlformats.org/officeDocument/2006/relationships/image" Target="../media/image34.png"/><Relationship Id="rId23" Type="http://schemas.openxmlformats.org/officeDocument/2006/relationships/image" Target="../media/image303.svg"/><Relationship Id="rId10" Type="http://schemas.openxmlformats.org/officeDocument/2006/relationships/image" Target="../media/image293.svg"/><Relationship Id="rId19" Type="http://schemas.openxmlformats.org/officeDocument/2006/relationships/image" Target="../media/image299.svg"/><Relationship Id="rId4" Type="http://schemas.openxmlformats.org/officeDocument/2006/relationships/image" Target="../media/image288.svg"/><Relationship Id="rId9" Type="http://schemas.openxmlformats.org/officeDocument/2006/relationships/image" Target="../media/image292.svg"/><Relationship Id="rId14" Type="http://schemas.openxmlformats.org/officeDocument/2006/relationships/image" Target="../media/image296.svg"/><Relationship Id="rId22" Type="http://schemas.openxmlformats.org/officeDocument/2006/relationships/image" Target="../media/image302.svg"/><Relationship Id="rId27" Type="http://schemas.openxmlformats.org/officeDocument/2006/relationships/image" Target="../media/image30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16.png"/><Relationship Id="rId18" Type="http://schemas.openxmlformats.org/officeDocument/2006/relationships/image" Target="../media/image62.svg"/><Relationship Id="rId3" Type="http://schemas.openxmlformats.org/officeDocument/2006/relationships/image" Target="../media/image12.png"/><Relationship Id="rId12" Type="http://schemas.openxmlformats.org/officeDocument/2006/relationships/image" Target="../media/image56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svg"/><Relationship Id="rId20" Type="http://schemas.openxmlformats.org/officeDocument/2006/relationships/image" Target="../media/image64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54.svg"/><Relationship Id="rId19" Type="http://schemas.openxmlformats.org/officeDocument/2006/relationships/image" Target="../media/image19.png"/><Relationship Id="rId4" Type="http://schemas.openxmlformats.org/officeDocument/2006/relationships/image" Target="../media/image48.svg"/><Relationship Id="rId9" Type="http://schemas.openxmlformats.org/officeDocument/2006/relationships/image" Target="../media/image14.png"/><Relationship Id="rId14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5" Type="http://schemas.openxmlformats.org/officeDocument/2006/relationships/image" Target="../media/image21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Волгоградская область</a:t>
            </a:r>
            <a:endParaRPr kumimoji="0" lang="x-none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/>
              <a:t>ИНВЕСТИЦИОННЫЙ ПРОФИЛЬ ОЛЬХОВСКОГО МУНИЦИПАЛЬНОГО РАЙОНА ВОЛГОГРАДСКОЙ ОБЛАСТИ</a:t>
            </a:r>
            <a:endParaRPr lang="x-none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7BE9CA9-5727-5842-39D5-ACBFE391C63F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smtClean="0">
                <a:latin typeface="Arial" panose="020B0604020202020204" pitchFamily="34" charset="0"/>
                <a:cs typeface="Arial" panose="020B0604020202020204" pitchFamily="34" charset="0"/>
              </a:rPr>
              <a:t>оместить </a:t>
            </a:r>
            <a:r>
              <a:rPr lang="x-none" sz="300" b="1">
                <a:latin typeface="Arial" panose="020B0604020202020204" pitchFamily="34" charset="0"/>
                <a:cs typeface="Arial" panose="020B0604020202020204" pitchFamily="34" charset="0"/>
              </a:rPr>
              <a:t>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4" name="Рисунок 13" descr="Герб Ольховский район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4863" y="1605926"/>
            <a:ext cx="1639629" cy="2099846"/>
          </a:xfrm>
          <a:prstGeom prst="rect">
            <a:avLst/>
          </a:prstGeom>
        </p:spPr>
      </p:pic>
      <p:pic>
        <p:nvPicPr>
          <p:cNvPr id="17" name="Рисунок 16" descr="Рисунок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44307" y="747918"/>
            <a:ext cx="5472337" cy="3131917"/>
          </a:xfrm>
          <a:prstGeom prst="rect">
            <a:avLst/>
          </a:prstGeom>
        </p:spPr>
      </p:pic>
      <p:pic>
        <p:nvPicPr>
          <p:cNvPr id="18" name="Shape 1"/>
          <p:cNvPicPr/>
          <p:nvPr/>
        </p:nvPicPr>
        <p:blipFill>
          <a:blip r:embed="rId5"/>
          <a:stretch/>
        </p:blipFill>
        <p:spPr>
          <a:xfrm>
            <a:off x="8822776" y="163551"/>
            <a:ext cx="882502" cy="882503"/>
          </a:xfrm>
          <a:prstGeom prst="rect">
            <a:avLst/>
          </a:prstGeom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8958316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поддержка инвестиционных проектов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D205189-21AA-DDE0-5094-A28E46F5CB5F}"/>
              </a:ext>
            </a:extLst>
          </p:cNvPr>
          <p:cNvSpPr/>
          <p:nvPr/>
        </p:nvSpPr>
        <p:spPr>
          <a:xfrm>
            <a:off x="3522846" y="1401546"/>
            <a:ext cx="2363603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             И КОНСУЛЬТАЦИОННАЯ ПОДДЕРЖКА ПРЕДПРИНИМАТЕЛЕЙ </a:t>
            </a:r>
            <a:endParaRPr lang="x-none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ЗЕМЕЛЬНЫХ УЧАСТКОВ И ПЛОЩАДОК ДЛЯ РЕАЛИЗАЦИИ ИНВЕСТИЦИОННОГО ПРОЕКТА, ВОЗМОЖНОСТЬ ПРИОБРЕТЕНИЯ ЗЕМЕЛЬНЫХ УЧАСТКОВ В АРЕНДУ БЕЗ ПРОВЕДЕНИЯ ТОРГОВ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ВЗАИМОДЕЙСТВИЯ ПРИ ПОЛУЧЕНИИ СОГЛАСОВАНИЙ  И РАЗРЕШИТЕЛЬНОЙ ДОКУМЕНТАЦИИ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ЛЬГОТ ПО АРЕНДНОЙ ПЛАТЕ ПРИ  АРЕНДЕ ЗЕМЕЛЬНЫХ УЧАСТКОВ                    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ПРИ ОФОРМЛЕНИИ ЗЕМЕЛЬНЫХ УЧАСТКОВ И ДОСТУПЕ К ИНФРАСТРУКТУРЕ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2320181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(</a:t>
            </a:r>
            <a:r>
              <a:rPr lang="ru-RU" sz="800">
                <a:latin typeface="Arial" panose="020B0604020202020204" pitchFamily="34" charset="0"/>
                <a:cs typeface="Arial" panose="020B0604020202020204" pitchFamily="34" charset="0"/>
              </a:rPr>
              <a:t>НАИМЕНОВАНИЕ ВАШЕГО МУНИЦИПАЛИТЕТА)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6" name="TextBox 8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34655" y="2028825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Коржов Алексей Сергеевич</a:t>
            </a:r>
            <a:endParaRPr lang="x-none" sz="9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8844562-13-47</a:t>
            </a:r>
            <a:endParaRPr lang="x-none" sz="9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156506" y="257506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  </a:t>
            </a:r>
            <a:r>
              <a:rPr lang="en-US" sz="900" dirty="0" err="1" smtClean="0"/>
              <a:t>ra</a:t>
            </a:r>
            <a:r>
              <a:rPr lang="ru-RU" sz="900" dirty="0" smtClean="0"/>
              <a:t>_</a:t>
            </a:r>
            <a:r>
              <a:rPr lang="en-US" sz="900" dirty="0" err="1" smtClean="0"/>
              <a:t>olhov</a:t>
            </a:r>
            <a:r>
              <a:rPr lang="ru-RU" sz="900" dirty="0" smtClean="0"/>
              <a:t>@</a:t>
            </a:r>
            <a:r>
              <a:rPr lang="en-US" sz="900" dirty="0" err="1" smtClean="0"/>
              <a:t>volganet</a:t>
            </a:r>
            <a:r>
              <a:rPr lang="ru-RU" sz="900" dirty="0" smtClean="0"/>
              <a:t>.</a:t>
            </a:r>
            <a:r>
              <a:rPr lang="en-US" sz="900" dirty="0" err="1" smtClean="0"/>
              <a:t>ru</a:t>
            </a:r>
            <a:r>
              <a:rPr lang="en-US" sz="900" dirty="0" smtClean="0"/>
              <a:t> </a:t>
            </a:r>
            <a:endParaRPr lang="x-none" sz="9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93" name="TextBox 9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Копорация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 Волгоградской области»</a:t>
            </a:r>
            <a:endParaRPr lang="x-none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646065" y="4739722"/>
            <a:ext cx="5040359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400012, г. Волгоград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пр-кт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им. Маршала Советского Союза Г.К.Жукова, 3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493768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844235-23-13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493768" y="257506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info@krvo.info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103" name="TextBox 10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D6D9819-4A1F-9F5A-6D0B-B65AE8044B91}"/>
              </a:ext>
            </a:extLst>
          </p:cNvPr>
          <p:cNvSpPr txBox="1"/>
          <p:nvPr/>
        </p:nvSpPr>
        <p:spPr>
          <a:xfrm>
            <a:off x="5535562" y="3342827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УПРАВЛЯЮЩИЙ ИНВЕСТИЦИОННЫХ ПРОЕКТОВ 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11045" y="3937987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B2D7B61-649A-1419-25DD-524D69E49D41}"/>
              </a:ext>
            </a:extLst>
          </p:cNvPr>
          <p:cNvSpPr txBox="1"/>
          <p:nvPr/>
        </p:nvSpPr>
        <p:spPr>
          <a:xfrm>
            <a:off x="8156506" y="395873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…</a:t>
            </a:r>
            <a:endParaRPr lang="x-none" sz="9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ОЛЬХОВСКОГО МУНИЦИПАЛЬНОГО РАЙОНА ВОЛГОГРАДСКОЙ ОБЛАСТИ</a:t>
            </a:r>
            <a:endParaRPr lang="x-none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ВО «МОЙ БИЗНЕС»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429250" y="2200275"/>
            <a:ext cx="2352675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Первый заместитель Главы Ольховского муниципального района – начальник отдела   экономики и управления имуществом инвестиционный уполномоченный на территории муниципального образования, заместитель председателя Совета</a:t>
            </a:r>
          </a:p>
          <a:p>
            <a:endParaRPr lang="x-none" sz="9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2995F26-C3E4-A72C-CBC3-F8FE39CEAEA6}"/>
              </a:ext>
            </a:extLst>
          </p:cNvPr>
          <p:cNvSpPr txBox="1"/>
          <p:nvPr/>
        </p:nvSpPr>
        <p:spPr>
          <a:xfrm>
            <a:off x="5534655" y="3958737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endParaRPr lang="x-none" sz="9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767AB82-D77A-356C-0B07-87E9FCF120D0}"/>
              </a:ext>
            </a:extLst>
          </p:cNvPr>
          <p:cNvSpPr txBox="1"/>
          <p:nvPr/>
        </p:nvSpPr>
        <p:spPr>
          <a:xfrm>
            <a:off x="5534654" y="4255099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x-none" sz="9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адрес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403651, Волгоградская область, Ольховский район, с. Ольховка, ул. Комсомольская, 7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7844562-12-50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493768" y="4243849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ra_olhov@volganet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полный адрес 400012, г. Волгоград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пр-кт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им. Маршала Советского Союза Г.К.Жукова, 3 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844232-00-05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493768" y="5923568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mb34@volganet.ruk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11045" y="4228361"/>
            <a:ext cx="180000" cy="180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3CE63E3-54E5-AE2A-240A-3A0666F88A26}"/>
              </a:ext>
            </a:extLst>
          </p:cNvPr>
          <p:cNvSpPr txBox="1"/>
          <p:nvPr/>
        </p:nvSpPr>
        <p:spPr>
          <a:xfrm>
            <a:off x="8156506" y="396451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x-none" sz="9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8B959E2-D59B-C8AE-5076-93CE546FF814}"/>
              </a:ext>
            </a:extLst>
          </p:cNvPr>
          <p:cNvSpPr txBox="1"/>
          <p:nvPr/>
        </p:nvSpPr>
        <p:spPr>
          <a:xfrm>
            <a:off x="8156506" y="425509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9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9274092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8B24607-F892-ECC4-D9A9-F0585ADA0DEB}"/>
              </a:ext>
            </a:extLst>
          </p:cNvPr>
          <p:cNvSpPr/>
          <p:nvPr/>
        </p:nvSpPr>
        <p:spPr>
          <a:xfrm>
            <a:off x="5305521" y="1429319"/>
            <a:ext cx="4497842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70" name="TextBox 6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364200E-1355-3088-056F-C3318C192022}"/>
              </a:ext>
            </a:extLst>
          </p:cNvPr>
          <p:cNvSpPr txBox="1"/>
          <p:nvPr/>
        </p:nvSpPr>
        <p:spPr>
          <a:xfrm>
            <a:off x="5551329" y="1616025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</a:p>
          <a:p>
            <a:endParaRPr lang="ru-RU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DBAF300-7DC8-21AA-60B6-5D88ABEDF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6812" y="2032033"/>
            <a:ext cx="180000" cy="180000"/>
          </a:xfrm>
          <a:prstGeom prst="rect">
            <a:avLst/>
          </a:prstGeom>
        </p:spPr>
      </p:pic>
      <p:pic>
        <p:nvPicPr>
          <p:cNvPr id="73" name="Рисунок 72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0670772-E551-9080-A977-5DC16E16A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6812" y="2244525"/>
            <a:ext cx="180000" cy="180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43DA9EA-7CDF-27C7-590C-290860C6538C}"/>
              </a:ext>
            </a:extLst>
          </p:cNvPr>
          <p:cNvSpPr txBox="1"/>
          <p:nvPr/>
        </p:nvSpPr>
        <p:spPr>
          <a:xfrm>
            <a:off x="8172273" y="205278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8E495D0-A9E8-2EA9-695E-7226151C6CAA}"/>
              </a:ext>
            </a:extLst>
          </p:cNvPr>
          <p:cNvSpPr txBox="1"/>
          <p:nvPr/>
        </p:nvSpPr>
        <p:spPr>
          <a:xfrm>
            <a:off x="8172273" y="227126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45E7B15-DB8A-13AE-5345-606DB7728FA1}"/>
              </a:ext>
            </a:extLst>
          </p:cNvPr>
          <p:cNvSpPr/>
          <p:nvPr/>
        </p:nvSpPr>
        <p:spPr>
          <a:xfrm>
            <a:off x="5305521" y="2680175"/>
            <a:ext cx="4497842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78" name="TextBox 7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2512E43-7097-3480-2BE4-3BFAC39871DF}"/>
              </a:ext>
            </a:extLst>
          </p:cNvPr>
          <p:cNvSpPr txBox="1"/>
          <p:nvPr/>
        </p:nvSpPr>
        <p:spPr>
          <a:xfrm>
            <a:off x="5551329" y="2862698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</a:p>
        </p:txBody>
      </p:sp>
      <p:pic>
        <p:nvPicPr>
          <p:cNvPr id="81" name="Рисунок 80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D8F6A3B-3917-1EF3-457E-10BFDDA8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6812" y="3278706"/>
            <a:ext cx="180000" cy="180000"/>
          </a:xfrm>
          <a:prstGeom prst="rect">
            <a:avLst/>
          </a:prstGeom>
        </p:spPr>
      </p:pic>
      <p:pic>
        <p:nvPicPr>
          <p:cNvPr id="82" name="Рисунок 81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5AE333B-9637-DE4E-F14F-5D4E3B271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6812" y="3491198"/>
            <a:ext cx="180000" cy="1800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8542F7A-78B0-1A6B-D896-7BE7E7BC0615}"/>
              </a:ext>
            </a:extLst>
          </p:cNvPr>
          <p:cNvSpPr txBox="1"/>
          <p:nvPr/>
        </p:nvSpPr>
        <p:spPr>
          <a:xfrm>
            <a:off x="8172273" y="329945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D7F319C-9049-5E6E-8BDF-565C756606A9}"/>
              </a:ext>
            </a:extLst>
          </p:cNvPr>
          <p:cNvSpPr txBox="1"/>
          <p:nvPr/>
        </p:nvSpPr>
        <p:spPr>
          <a:xfrm>
            <a:off x="8172273" y="351793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C8E60B5-0049-EBA8-2D9B-C6023A804E44}"/>
              </a:ext>
            </a:extLst>
          </p:cNvPr>
          <p:cNvSpPr/>
          <p:nvPr/>
        </p:nvSpPr>
        <p:spPr>
          <a:xfrm>
            <a:off x="5305521" y="3931031"/>
            <a:ext cx="4497842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7" name="TextBox 8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67656B2-9FB8-9AAC-36E5-63CCECE342BD}"/>
              </a:ext>
            </a:extLst>
          </p:cNvPr>
          <p:cNvSpPr txBox="1"/>
          <p:nvPr/>
        </p:nvSpPr>
        <p:spPr>
          <a:xfrm>
            <a:off x="5551329" y="410210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</a:p>
        </p:txBody>
      </p:sp>
      <p:pic>
        <p:nvPicPr>
          <p:cNvPr id="89" name="Рисунок 88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450265F-E7FC-C62C-E349-39C747262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6812" y="4518117"/>
            <a:ext cx="180000" cy="180000"/>
          </a:xfrm>
          <a:prstGeom prst="rect">
            <a:avLst/>
          </a:prstGeom>
        </p:spPr>
      </p:pic>
      <p:pic>
        <p:nvPicPr>
          <p:cNvPr id="90" name="Рисунок 89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BB984A2-AF19-AC24-4066-B2F2BF331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26812" y="4730609"/>
            <a:ext cx="180000" cy="180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1886CE4-02E8-50A7-41F2-3F19D1DC50E8}"/>
              </a:ext>
            </a:extLst>
          </p:cNvPr>
          <p:cNvSpPr txBox="1"/>
          <p:nvPr/>
        </p:nvSpPr>
        <p:spPr>
          <a:xfrm>
            <a:off x="8172273" y="453886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28B62CB-486C-DD4F-128E-3166E1F9193A}"/>
              </a:ext>
            </a:extLst>
          </p:cNvPr>
          <p:cNvSpPr txBox="1"/>
          <p:nvPr/>
        </p:nvSpPr>
        <p:spPr>
          <a:xfrm>
            <a:off x="8172273" y="475734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6C626AA-5ED4-E6EF-2228-93FCE734C76B}"/>
              </a:ext>
            </a:extLst>
          </p:cNvPr>
          <p:cNvSpPr/>
          <p:nvPr/>
        </p:nvSpPr>
        <p:spPr>
          <a:xfrm>
            <a:off x="5305521" y="5181886"/>
            <a:ext cx="4497842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95" name="TextBox 9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AEAC3EB-7B56-7397-3B3A-FBA4C2373E39}"/>
              </a:ext>
            </a:extLst>
          </p:cNvPr>
          <p:cNvSpPr txBox="1"/>
          <p:nvPr/>
        </p:nvSpPr>
        <p:spPr>
          <a:xfrm>
            <a:off x="5551329" y="5359292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</a:p>
        </p:txBody>
      </p:sp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023518B-95E2-8838-DE04-1B371D379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26812" y="5775300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6191BA4-9637-53B0-8590-8CBDDEE2B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26812" y="5987792"/>
            <a:ext cx="180000" cy="1800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18D6DF0-B13B-A5F0-10F3-8625FD474639}"/>
              </a:ext>
            </a:extLst>
          </p:cNvPr>
          <p:cNvSpPr txBox="1"/>
          <p:nvPr/>
        </p:nvSpPr>
        <p:spPr>
          <a:xfrm>
            <a:off x="8172273" y="5796050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9BD8E27-BDC6-EB78-FEF1-902107B64DF6}"/>
              </a:ext>
            </a:extLst>
          </p:cNvPr>
          <p:cNvSpPr txBox="1"/>
          <p:nvPr/>
        </p:nvSpPr>
        <p:spPr>
          <a:xfrm>
            <a:off x="8172273" y="6014530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31E90AD-CA91-ED45-85DD-65F2F691C83A}"/>
              </a:ext>
            </a:extLst>
          </p:cNvPr>
          <p:cNvSpPr/>
          <p:nvPr/>
        </p:nvSpPr>
        <p:spPr>
          <a:xfrm>
            <a:off x="627016" y="1429319"/>
            <a:ext cx="4497842" cy="1116000"/>
          </a:xfrm>
          <a:prstGeom prst="roundRect">
            <a:avLst>
              <a:gd name="adj" fmla="val 2448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B68C964-1E9B-3F3B-691B-16D9FC28DF9D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  <a:endParaRPr lang="x-none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Марке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DAA34D1-C268-B683-8B1B-E9C84A220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824" y="2038192"/>
            <a:ext cx="180000" cy="180000"/>
          </a:xfrm>
          <a:prstGeom prst="rect">
            <a:avLst/>
          </a:prstGeom>
        </p:spPr>
      </p:pic>
      <p:pic>
        <p:nvPicPr>
          <p:cNvPr id="13" name="Рисунок 12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B12652D-A64F-CAA5-28F3-477F3B2BE9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48307" y="2032033"/>
            <a:ext cx="180000" cy="180000"/>
          </a:xfrm>
          <a:prstGeom prst="rect">
            <a:avLst/>
          </a:prstGeom>
        </p:spPr>
      </p:pic>
      <p:pic>
        <p:nvPicPr>
          <p:cNvPr id="14" name="Рисунок 13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026915B-2038-0AD1-1C95-14FAAC8864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48307" y="2244525"/>
            <a:ext cx="180000" cy="1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BEEADC8-647A-812E-52B0-2D49FE2D89C0}"/>
              </a:ext>
            </a:extLst>
          </p:cNvPr>
          <p:cNvSpPr txBox="1"/>
          <p:nvPr/>
        </p:nvSpPr>
        <p:spPr>
          <a:xfrm>
            <a:off x="1156814" y="2030976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0A7E146-0697-FC43-E666-A020A90F066A}"/>
              </a:ext>
            </a:extLst>
          </p:cNvPr>
          <p:cNvSpPr txBox="1"/>
          <p:nvPr/>
        </p:nvSpPr>
        <p:spPr>
          <a:xfrm>
            <a:off x="3493768" y="205278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E50FA2-A025-4EF5-F059-762E11E85D9D}"/>
              </a:ext>
            </a:extLst>
          </p:cNvPr>
          <p:cNvSpPr txBox="1"/>
          <p:nvPr/>
        </p:nvSpPr>
        <p:spPr>
          <a:xfrm>
            <a:off x="3493768" y="227126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63EFA8F-D3FD-13DF-236F-1284DF32468F}"/>
              </a:ext>
            </a:extLst>
          </p:cNvPr>
          <p:cNvSpPr/>
          <p:nvPr/>
        </p:nvSpPr>
        <p:spPr>
          <a:xfrm>
            <a:off x="627016" y="2680175"/>
            <a:ext cx="4497842" cy="1116000"/>
          </a:xfrm>
          <a:prstGeom prst="roundRect">
            <a:avLst>
              <a:gd name="adj" fmla="val 2715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10" name="TextBox 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61D9762-5FE5-45D5-184F-D77E536C6464}"/>
              </a:ext>
            </a:extLst>
          </p:cNvPr>
          <p:cNvSpPr txBox="1"/>
          <p:nvPr/>
        </p:nvSpPr>
        <p:spPr>
          <a:xfrm>
            <a:off x="872824" y="2862698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  <a:endParaRPr lang="x-none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Марке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438B766-6F14-E5E4-F16C-A3090D073A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2824" y="3284865"/>
            <a:ext cx="180000" cy="180000"/>
          </a:xfrm>
          <a:prstGeom prst="rect">
            <a:avLst/>
          </a:prstGeom>
        </p:spPr>
      </p:pic>
      <p:pic>
        <p:nvPicPr>
          <p:cNvPr id="21" name="Рисунок 20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BD6DF77-F812-7A22-3C7D-F836CC2E3F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48307" y="3278706"/>
            <a:ext cx="180000" cy="180000"/>
          </a:xfrm>
          <a:prstGeom prst="rect">
            <a:avLst/>
          </a:prstGeom>
        </p:spPr>
      </p:pic>
      <p:pic>
        <p:nvPicPr>
          <p:cNvPr id="22" name="Рисунок 21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5280695-F1DB-DD8A-9192-5B922F7FC7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48307" y="3491198"/>
            <a:ext cx="180000" cy="1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DAB5D03-517E-372B-06BA-AD3776E1C22B}"/>
              </a:ext>
            </a:extLst>
          </p:cNvPr>
          <p:cNvSpPr txBox="1"/>
          <p:nvPr/>
        </p:nvSpPr>
        <p:spPr>
          <a:xfrm>
            <a:off x="1156814" y="3277649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8EC1623-FAD5-0C92-F002-436633BEB33E}"/>
              </a:ext>
            </a:extLst>
          </p:cNvPr>
          <p:cNvSpPr txBox="1"/>
          <p:nvPr/>
        </p:nvSpPr>
        <p:spPr>
          <a:xfrm>
            <a:off x="3493768" y="329945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1937058-7257-E6E1-7C5C-40BF39DDC5F1}"/>
              </a:ext>
            </a:extLst>
          </p:cNvPr>
          <p:cNvSpPr txBox="1"/>
          <p:nvPr/>
        </p:nvSpPr>
        <p:spPr>
          <a:xfrm>
            <a:off x="3493768" y="351793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ADB087C-9E62-6DCB-6533-C823AC2E935F}"/>
              </a:ext>
            </a:extLst>
          </p:cNvPr>
          <p:cNvSpPr/>
          <p:nvPr/>
        </p:nvSpPr>
        <p:spPr>
          <a:xfrm>
            <a:off x="627016" y="3931031"/>
            <a:ext cx="4497842" cy="1116000"/>
          </a:xfrm>
          <a:prstGeom prst="roundRect">
            <a:avLst>
              <a:gd name="adj" fmla="val 2626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36" name="TextBox 3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788D5DA-FDBF-3AD7-03FB-D3354F8DB569}"/>
              </a:ext>
            </a:extLst>
          </p:cNvPr>
          <p:cNvSpPr txBox="1"/>
          <p:nvPr/>
        </p:nvSpPr>
        <p:spPr>
          <a:xfrm>
            <a:off x="872824" y="410210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  <a:endParaRPr lang="x-none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арке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1F58666-21B3-C305-49EE-79DF7142A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2824" y="4524276"/>
            <a:ext cx="180000" cy="180000"/>
          </a:xfrm>
          <a:prstGeom prst="rect">
            <a:avLst/>
          </a:prstGeom>
        </p:spPr>
      </p:pic>
      <p:pic>
        <p:nvPicPr>
          <p:cNvPr id="41" name="Рисунок 40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3C45D80-754C-8786-672D-D4E4872020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48307" y="4518117"/>
            <a:ext cx="180000" cy="180000"/>
          </a:xfrm>
          <a:prstGeom prst="rect">
            <a:avLst/>
          </a:prstGeom>
        </p:spPr>
      </p:pic>
      <p:pic>
        <p:nvPicPr>
          <p:cNvPr id="45" name="Рисунок 44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224F0D4-1442-3D9E-F3B3-2793DDE64F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148307" y="4730609"/>
            <a:ext cx="180000" cy="18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DE23813-9007-98B7-AFAD-EF82B89ECB5D}"/>
              </a:ext>
            </a:extLst>
          </p:cNvPr>
          <p:cNvSpPr txBox="1"/>
          <p:nvPr/>
        </p:nvSpPr>
        <p:spPr>
          <a:xfrm>
            <a:off x="1156814" y="4517060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3D4104F-1384-D9D1-BAA5-F29AFBCD4DFD}"/>
              </a:ext>
            </a:extLst>
          </p:cNvPr>
          <p:cNvSpPr txBox="1"/>
          <p:nvPr/>
        </p:nvSpPr>
        <p:spPr>
          <a:xfrm>
            <a:off x="3493768" y="453886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478940A-F342-3170-D644-1183D420DA95}"/>
              </a:ext>
            </a:extLst>
          </p:cNvPr>
          <p:cNvSpPr txBox="1"/>
          <p:nvPr/>
        </p:nvSpPr>
        <p:spPr>
          <a:xfrm>
            <a:off x="3493768" y="475734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5638956-BA79-B207-8444-4DF71BA1D1E0}"/>
              </a:ext>
            </a:extLst>
          </p:cNvPr>
          <p:cNvSpPr/>
          <p:nvPr/>
        </p:nvSpPr>
        <p:spPr>
          <a:xfrm>
            <a:off x="627016" y="5181886"/>
            <a:ext cx="4497842" cy="1116000"/>
          </a:xfrm>
          <a:prstGeom prst="roundRect">
            <a:avLst>
              <a:gd name="adj" fmla="val 2626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61" name="TextBox 6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BAC287B-8C76-AF71-B79D-24843CDED7C5}"/>
              </a:ext>
            </a:extLst>
          </p:cNvPr>
          <p:cNvSpPr txBox="1"/>
          <p:nvPr/>
        </p:nvSpPr>
        <p:spPr>
          <a:xfrm>
            <a:off x="872824" y="5359292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</a:t>
            </a:r>
            <a:endParaRPr lang="x-none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Марке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BCFC95E-617B-6A3F-C053-95604A56B3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72824" y="5781459"/>
            <a:ext cx="180000" cy="180000"/>
          </a:xfrm>
          <a:prstGeom prst="rect">
            <a:avLst/>
          </a:prstGeom>
        </p:spPr>
      </p:pic>
      <p:pic>
        <p:nvPicPr>
          <p:cNvPr id="63" name="Рисунок 62" descr="Телефонная труб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7965BF7-575C-86D8-D985-04D6AC81CD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148307" y="5775300"/>
            <a:ext cx="180000" cy="180000"/>
          </a:xfrm>
          <a:prstGeom prst="rect">
            <a:avLst/>
          </a:prstGeom>
        </p:spPr>
      </p:pic>
      <p:pic>
        <p:nvPicPr>
          <p:cNvPr id="64" name="Рисунок 63" descr="Конв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DBB87B8-A66C-C635-133B-71A8589643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148307" y="5987792"/>
            <a:ext cx="180000" cy="1800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71D803D-7D09-4BD9-0A0B-94CD4C0B3552}"/>
              </a:ext>
            </a:extLst>
          </p:cNvPr>
          <p:cNvSpPr txBox="1"/>
          <p:nvPr/>
        </p:nvSpPr>
        <p:spPr>
          <a:xfrm>
            <a:off x="1156814" y="5774243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9B807C5-3A11-324A-B607-DEA3965F9A60}"/>
              </a:ext>
            </a:extLst>
          </p:cNvPr>
          <p:cNvSpPr txBox="1"/>
          <p:nvPr/>
        </p:nvSpPr>
        <p:spPr>
          <a:xfrm>
            <a:off x="3493768" y="5796050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ECCF805-52F6-C9C7-C2D3-31E1FC773F22}"/>
              </a:ext>
            </a:extLst>
          </p:cNvPr>
          <p:cNvSpPr txBox="1"/>
          <p:nvPr/>
        </p:nvSpPr>
        <p:spPr>
          <a:xfrm>
            <a:off x="3493768" y="6014530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762E2C6-1B7A-96F1-F081-E2C115334266}"/>
              </a:ext>
            </a:extLst>
          </p:cNvPr>
          <p:cNvSpPr txBox="1"/>
          <p:nvPr/>
        </p:nvSpPr>
        <p:spPr>
          <a:xfrm>
            <a:off x="5534655" y="2052783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C630598-23DD-CDB1-1B95-1A83950C43FB}"/>
              </a:ext>
            </a:extLst>
          </p:cNvPr>
          <p:cNvSpPr txBox="1"/>
          <p:nvPr/>
        </p:nvSpPr>
        <p:spPr>
          <a:xfrm>
            <a:off x="5534654" y="2271263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x-none" sz="7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0890FF1-7402-67E9-EAC4-15F8DAC940E0}"/>
              </a:ext>
            </a:extLst>
          </p:cNvPr>
          <p:cNvSpPr txBox="1"/>
          <p:nvPr/>
        </p:nvSpPr>
        <p:spPr>
          <a:xfrm>
            <a:off x="5537771" y="3298761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7E64777-F282-7413-6AA0-5A06ECB25920}"/>
              </a:ext>
            </a:extLst>
          </p:cNvPr>
          <p:cNvSpPr txBox="1"/>
          <p:nvPr/>
        </p:nvSpPr>
        <p:spPr>
          <a:xfrm>
            <a:off x="5537770" y="3517241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x-none" sz="7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900FCBE-F346-BF95-C9AA-5C34A48A975F}"/>
              </a:ext>
            </a:extLst>
          </p:cNvPr>
          <p:cNvSpPr txBox="1"/>
          <p:nvPr/>
        </p:nvSpPr>
        <p:spPr>
          <a:xfrm>
            <a:off x="5534655" y="4530222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7A7B760-0E1B-C83B-7688-7BC419FA5B2F}"/>
              </a:ext>
            </a:extLst>
          </p:cNvPr>
          <p:cNvSpPr txBox="1"/>
          <p:nvPr/>
        </p:nvSpPr>
        <p:spPr>
          <a:xfrm>
            <a:off x="5534654" y="4748702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x-none" sz="7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E161C3C-1D47-B1CF-A885-C6ADB5AB6465}"/>
              </a:ext>
            </a:extLst>
          </p:cNvPr>
          <p:cNvSpPr txBox="1"/>
          <p:nvPr/>
        </p:nvSpPr>
        <p:spPr>
          <a:xfrm>
            <a:off x="5547747" y="5799228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endParaRPr lang="x-none" sz="7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618875D-B70C-BCF4-8D1D-39EEB54DA383}"/>
              </a:ext>
            </a:extLst>
          </p:cNvPr>
          <p:cNvSpPr txBox="1"/>
          <p:nvPr/>
        </p:nvSpPr>
        <p:spPr>
          <a:xfrm>
            <a:off x="5547746" y="6017708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x-none" sz="7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7F7A51C-0F75-6728-9C55-D09E9FD26A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(</a:t>
            </a:r>
            <a:r>
              <a:rPr lang="ru-RU" sz="800">
                <a:latin typeface="Arial" panose="020B0604020202020204" pitchFamily="34" charset="0"/>
                <a:cs typeface="Arial" panose="020B0604020202020204" pitchFamily="34" charset="0"/>
              </a:rPr>
              <a:t>НАИМЕНОВАНИЕ ВАШЕГО МУНИЦИПАЛИТЕТА)</a:t>
            </a: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361268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6FC3CC1-F01A-F028-8288-A3B0C128E358}"/>
              </a:ext>
            </a:extLst>
          </p:cNvPr>
          <p:cNvSpPr/>
          <p:nvPr/>
        </p:nvSpPr>
        <p:spPr>
          <a:xfrm>
            <a:off x="3897880" y="5686743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130CE9B-AB8C-0222-EFE1-8E7291C00394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6565323-D230-9660-405E-A388B8F0F284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A7E61EB-5E08-842B-A129-B8D5F83A8622}"/>
              </a:ext>
            </a:extLst>
          </p:cNvPr>
          <p:cNvSpPr/>
          <p:nvPr/>
        </p:nvSpPr>
        <p:spPr>
          <a:xfrm>
            <a:off x="3716905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8053458-43D3-412C-F5EB-57622675AFEF}"/>
              </a:ext>
            </a:extLst>
          </p:cNvPr>
          <p:cNvSpPr/>
          <p:nvPr/>
        </p:nvSpPr>
        <p:spPr>
          <a:xfrm>
            <a:off x="3716905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131B630-7668-D755-FBCC-788CFF2E0737}"/>
              </a:ext>
            </a:extLst>
          </p:cNvPr>
          <p:cNvSpPr/>
          <p:nvPr/>
        </p:nvSpPr>
        <p:spPr>
          <a:xfrm>
            <a:off x="627016" y="2291716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Скругленный прямоугольник 6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BFC979F-C2D4-8FB8-E142-60DC8A54A4FD}"/>
              </a:ext>
            </a:extLst>
          </p:cNvPr>
          <p:cNvSpPr/>
          <p:nvPr/>
        </p:nvSpPr>
        <p:spPr>
          <a:xfrm>
            <a:off x="6806794" y="2293685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8" name="Рисунок 1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26C487C-E5DD-9351-2942-C407A8EB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1" y="2377459"/>
            <a:ext cx="564632" cy="56463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20" name="Рисунок 1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D9A2F24-9485-BF04-57A8-C9CC9B269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1" y="3195685"/>
            <a:ext cx="564632" cy="56463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21" name="Рисунок 2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9F5DADC-B39F-506C-8FCB-ADA325E4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22" y="2383787"/>
            <a:ext cx="564632" cy="56463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22" name="Рисунок 2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80324AB-EC56-753D-F340-960F43DCF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22" y="3202013"/>
            <a:ext cx="564632" cy="56463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23" name="Рисунок 2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AE39CA0-4C2C-4CD5-1B5C-AFA91E87B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30" y="4013610"/>
            <a:ext cx="564632" cy="56463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24" name="Рисунок 2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7D0976A-079C-765D-ABDD-0A176DC74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30" y="4831836"/>
            <a:ext cx="564632" cy="56463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461B042-1F10-CAF8-4FF9-C92C0FDB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22" y="5664331"/>
            <a:ext cx="564632" cy="56463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27" name="Рисунок 2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7B03B6A-B57A-A9A6-8EAE-22FD534E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55" y="2383787"/>
            <a:ext cx="564632" cy="56463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701DADB-B65C-D11D-0A17-9F34E8F4B223}"/>
              </a:ext>
            </a:extLst>
          </p:cNvPr>
          <p:cNvSpPr/>
          <p:nvPr/>
        </p:nvSpPr>
        <p:spPr>
          <a:xfrm>
            <a:off x="6928207" y="1526540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Ольховского муниципального района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/>
              <a:t>ИНВЕСТИЦИОННЫЙ СОВЕТ ПРИ ГЛАВЕ ОЛЬХОВСКОГО МУНИЦИПАЛЬНОГО РАЙОНА ВОЛГОГРАДСКОЙ ОБЛАСТИ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x-none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AD69D41-3248-510A-AFB0-123B3AB54ABA}"/>
              </a:ext>
            </a:extLst>
          </p:cNvPr>
          <p:cNvSpPr txBox="1"/>
          <p:nvPr/>
        </p:nvSpPr>
        <p:spPr>
          <a:xfrm>
            <a:off x="4504043" y="2434418"/>
            <a:ext cx="21253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Дружинина Ольга Владимировна 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07646AF-E484-C689-A840-5261311CC0EA}"/>
              </a:ext>
            </a:extLst>
          </p:cNvPr>
          <p:cNvSpPr txBox="1"/>
          <p:nvPr/>
        </p:nvSpPr>
        <p:spPr>
          <a:xfrm>
            <a:off x="4504043" y="2352675"/>
            <a:ext cx="134674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7968DE7-F461-C3B9-7586-7892BEC549F2}"/>
              </a:ext>
            </a:extLst>
          </p:cNvPr>
          <p:cNvSpPr txBox="1"/>
          <p:nvPr/>
        </p:nvSpPr>
        <p:spPr>
          <a:xfrm>
            <a:off x="4501707" y="3171825"/>
            <a:ext cx="25563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Заятдинова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Юлия Алексеевна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D5C54C1-DB84-F1B9-D6C5-F06CC6C2CAA1}"/>
              </a:ext>
            </a:extLst>
          </p:cNvPr>
          <p:cNvSpPr txBox="1"/>
          <p:nvPr/>
        </p:nvSpPr>
        <p:spPr>
          <a:xfrm>
            <a:off x="4501707" y="3484485"/>
            <a:ext cx="1465956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отдела архитектуры, градостроительства и землепользования администрации Ольховского муниципального района</a:t>
            </a:r>
            <a:endParaRPr lang="x-none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F3513B1-CEFE-574F-EFAB-928DB7DEA0B8}"/>
              </a:ext>
            </a:extLst>
          </p:cNvPr>
          <p:cNvSpPr txBox="1"/>
          <p:nvPr/>
        </p:nvSpPr>
        <p:spPr>
          <a:xfrm>
            <a:off x="4510384" y="4138793"/>
            <a:ext cx="24619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Кубрина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Людмила Александровна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6844340-4641-699C-21BE-313DA8939021}"/>
              </a:ext>
            </a:extLst>
          </p:cNvPr>
          <p:cNvSpPr txBox="1"/>
          <p:nvPr/>
        </p:nvSpPr>
        <p:spPr>
          <a:xfrm>
            <a:off x="4510384" y="4363556"/>
            <a:ext cx="219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начальник отдела сельского хозяйства и перерабатывающей промышленности администрации Ольховского муниципального района Волгоградской области</a:t>
            </a:r>
            <a:endParaRPr lang="x-none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316EF3A-CA9D-4B51-76C1-739078098C16}"/>
              </a:ext>
            </a:extLst>
          </p:cNvPr>
          <p:cNvSpPr txBox="1"/>
          <p:nvPr/>
        </p:nvSpPr>
        <p:spPr>
          <a:xfrm>
            <a:off x="4502875" y="4905901"/>
            <a:ext cx="26218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Будылин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Алексей Александрович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D00AF9D-5361-2D70-27D1-B138DBEBE0A7}"/>
              </a:ext>
            </a:extLst>
          </p:cNvPr>
          <p:cNvSpPr txBox="1"/>
          <p:nvPr/>
        </p:nvSpPr>
        <p:spPr>
          <a:xfrm>
            <a:off x="4502875" y="5130663"/>
            <a:ext cx="28599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директор муниципального бюджетного учреждения «Хозяйственно-эксплуатационная контора Ольховского муниципального района» представитель </a:t>
            </a:r>
            <a:r>
              <a:rPr lang="ru-RU" sz="800" dirty="0" err="1" smtClean="0"/>
              <a:t>ресурсоснабжающей</a:t>
            </a:r>
            <a:r>
              <a:rPr lang="ru-RU" sz="800" dirty="0" smtClean="0"/>
              <a:t> организации, осуществляющий деятельность на территории муниципального образования (по согласованию)</a:t>
            </a:r>
            <a:endParaRPr lang="x-none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4144626-73F6-9963-631D-8CE04413431E}"/>
              </a:ext>
            </a:extLst>
          </p:cNvPr>
          <p:cNvSpPr txBox="1"/>
          <p:nvPr/>
        </p:nvSpPr>
        <p:spPr>
          <a:xfrm>
            <a:off x="4502875" y="5782527"/>
            <a:ext cx="23932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Головков Вадим Анатольевич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CA36112-A921-177C-985C-1C68FAF9B0B0}"/>
              </a:ext>
            </a:extLst>
          </p:cNvPr>
          <p:cNvSpPr txBox="1"/>
          <p:nvPr/>
        </p:nvSpPr>
        <p:spPr>
          <a:xfrm>
            <a:off x="4502875" y="6007290"/>
            <a:ext cx="2196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индивидуальный предприниматель Глава К(Ф)Х - инвестор (по согласованию</a:t>
            </a:r>
            <a:r>
              <a:rPr lang="ru-RU" sz="800" b="1" dirty="0" smtClean="0"/>
              <a:t>)</a:t>
            </a:r>
            <a:endParaRPr lang="x-none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FFCB3D3-13C0-16BF-7DAF-37547D091F2B}"/>
              </a:ext>
            </a:extLst>
          </p:cNvPr>
          <p:cNvSpPr txBox="1"/>
          <p:nvPr/>
        </p:nvSpPr>
        <p:spPr>
          <a:xfrm>
            <a:off x="1414154" y="2238375"/>
            <a:ext cx="173862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Солонин Алексей Васильевич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5FD2055-953A-14ED-3041-D27750C9A73D}"/>
              </a:ext>
            </a:extLst>
          </p:cNvPr>
          <p:cNvSpPr txBox="1"/>
          <p:nvPr/>
        </p:nvSpPr>
        <p:spPr>
          <a:xfrm>
            <a:off x="1414154" y="2659180"/>
            <a:ext cx="2196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Глава Ольховского муниципального района</a:t>
            </a:r>
            <a:r>
              <a:rPr lang="ru-RU" sz="800" i="1" dirty="0" smtClean="0"/>
              <a:t>, </a:t>
            </a:r>
            <a:r>
              <a:rPr lang="ru-RU" sz="800" dirty="0" smtClean="0"/>
              <a:t>председатель Совета</a:t>
            </a:r>
            <a:endParaRPr lang="ru-RU" sz="800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42E4BAE-9CF3-DFC8-21BB-D75B7140E5CB}"/>
              </a:ext>
            </a:extLst>
          </p:cNvPr>
          <p:cNvSpPr txBox="1"/>
          <p:nvPr/>
        </p:nvSpPr>
        <p:spPr>
          <a:xfrm>
            <a:off x="1411818" y="3190921"/>
            <a:ext cx="20457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Коржов Алексей Сергеевич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1A276EA-F86B-8188-07C5-B8D5B7D84A34}"/>
              </a:ext>
            </a:extLst>
          </p:cNvPr>
          <p:cNvSpPr txBox="1"/>
          <p:nvPr/>
        </p:nvSpPr>
        <p:spPr>
          <a:xfrm>
            <a:off x="7593932" y="2305050"/>
            <a:ext cx="193106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Шумилина Елена Михайловна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34B3A79-17D1-6402-D888-20860634A2BB}"/>
              </a:ext>
            </a:extLst>
          </p:cNvPr>
          <p:cNvSpPr txBox="1"/>
          <p:nvPr/>
        </p:nvSpPr>
        <p:spPr>
          <a:xfrm>
            <a:off x="7593932" y="2709122"/>
            <a:ext cx="219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заместитель генерального директора АО «Корпорация развития Волгоградской области» (по согласованию)</a:t>
            </a:r>
            <a:endParaRPr lang="x-none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23576D4-87D3-E5F2-C658-FE887891C61B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058639B-96A5-7BDC-1B20-8B15F4E93A1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Ольховского района)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BFCE667-92C9-1FE2-7B5D-B6DF125A8AE7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Группа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9299B89-7339-C732-CFD5-906648E12A22}"/>
              </a:ext>
            </a:extLst>
          </p:cNvPr>
          <p:cNvGrpSpPr/>
          <p:nvPr/>
        </p:nvGrpSpPr>
        <p:grpSpPr>
          <a:xfrm>
            <a:off x="872803" y="1607193"/>
            <a:ext cx="304522" cy="408045"/>
            <a:chOff x="9206972" y="323924"/>
            <a:chExt cx="315504" cy="422760"/>
          </a:xfrm>
        </p:grpSpPr>
        <p:pic>
          <p:nvPicPr>
            <p:cNvPr id="8" name="Picture 2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2EFFDD2-F77A-CAB0-CA65-F3B6E4F06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06972" y="323924"/>
              <a:ext cx="315504" cy="422760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775EF5A-8E9C-2896-BD09-036BBFA64ED4}"/>
                </a:ext>
              </a:extLst>
            </p:cNvPr>
            <p:cNvSpPr/>
            <p:nvPr/>
          </p:nvSpPr>
          <p:spPr>
            <a:xfrm>
              <a:off x="9220874" y="349250"/>
              <a:ext cx="291314" cy="346075"/>
            </a:xfrm>
            <a:prstGeom prst="rect">
              <a:avLst/>
            </a:prstGeom>
            <a:solidFill>
              <a:srgbClr val="F2F0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70EE2E1-E92A-A3F7-DD70-976DA30E4F0A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>
                <a:latin typeface="Arial" panose="020B0604020202020204" pitchFamily="34" charset="0"/>
                <a:cs typeface="Arial" panose="020B0604020202020204" pitchFamily="34" charset="0"/>
              </a:rPr>
              <a:t>поместить герб МО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277640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86275" y="2990850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590550" y="3657600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Первый заместитель Главы Ольховского муниципального района – начальник отдела   экономики и управления имуществом инвестиционный уполномоченный на территории муниципального образования, заместитель председателя Совета</a:t>
            </a:r>
            <a:endParaRPr lang="ru-RU" sz="800" dirty="0"/>
          </a:p>
        </p:txBody>
      </p:sp>
      <p:sp>
        <p:nvSpPr>
          <p:cNvPr id="78" name="TextBox 77"/>
          <p:cNvSpPr txBox="1"/>
          <p:nvPr/>
        </p:nvSpPr>
        <p:spPr>
          <a:xfrm>
            <a:off x="4276725" y="2819400"/>
            <a:ext cx="29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заместитель начальника отдела экономики и управления имуществом администрации Ольховского муниципального района Волгоградской области, секретарь Совета</a:t>
            </a:r>
            <a:endParaRPr lang="ru-RU" sz="800" dirty="0"/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2067657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C28617D-4D95-E2FA-333B-B1513E787706}"/>
              </a:ext>
            </a:extLst>
          </p:cNvPr>
          <p:cNvSpPr/>
          <p:nvPr/>
        </p:nvSpPr>
        <p:spPr>
          <a:xfrm>
            <a:off x="3715185" y="2283659"/>
            <a:ext cx="2968120" cy="402416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AD387B8-BA62-7204-B650-0F61E31018F9}"/>
              </a:ext>
            </a:extLst>
          </p:cNvPr>
          <p:cNvSpPr/>
          <p:nvPr/>
        </p:nvSpPr>
        <p:spPr>
          <a:xfrm>
            <a:off x="627016" y="2283658"/>
            <a:ext cx="2951999" cy="4024165"/>
          </a:xfrm>
          <a:prstGeom prst="roundRect">
            <a:avLst>
              <a:gd name="adj" fmla="val 654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02574CC-A14D-5C5E-36E6-B66E0E525D57}"/>
              </a:ext>
            </a:extLst>
          </p:cNvPr>
          <p:cNvSpPr/>
          <p:nvPr/>
        </p:nvSpPr>
        <p:spPr>
          <a:xfrm>
            <a:off x="6819476" y="2283659"/>
            <a:ext cx="2968120" cy="402416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(Ольховского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муниципального района Волгоградской области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2FEE9D1-2C75-CCFF-4CA2-4712B088E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619" y="2700958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6" name="Рисунок 1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9601138-9757-9BD8-94D1-E6E20482E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13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4B40DCB-4C31-03F5-B5B8-282F39AA97FE}"/>
              </a:ext>
            </a:extLst>
          </p:cNvPr>
          <p:cNvSpPr txBox="1"/>
          <p:nvPr/>
        </p:nvSpPr>
        <p:spPr>
          <a:xfrm>
            <a:off x="1000819" y="4207507"/>
            <a:ext cx="21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Коржов Алексей Сергеевич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1000819" y="4494142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/>
              <a:t>Первый заместитель главы Ольховского муниципального района - начальник отдела экономики и управления имуществом </a:t>
            </a:r>
          </a:p>
          <a:p>
            <a:pPr algn="ctr"/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1976251-BD4D-13F1-EFD4-B46D4764B256}"/>
              </a:ext>
            </a:extLst>
          </p:cNvPr>
          <p:cNvSpPr txBox="1"/>
          <p:nvPr/>
        </p:nvSpPr>
        <p:spPr>
          <a:xfrm>
            <a:off x="7162603" y="420983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Курдюкова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Екатерина Владимировна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7162603" y="4496473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/>
              <a:t>Консультант отдела экономики и управления имуществом администрации Ольховского муниципального района Волгоградской области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5AAA5EB-7999-2C2F-E6D1-16928D1FB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240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B79E421-4E65-F2A1-6040-7A4D2FE23B02}"/>
              </a:ext>
            </a:extLst>
          </p:cNvPr>
          <p:cNvSpPr txBox="1"/>
          <p:nvPr/>
        </p:nvSpPr>
        <p:spPr>
          <a:xfrm>
            <a:off x="4057224" y="4207507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Дружинина Ольга Владимировна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B9727CE-117D-5450-2ED5-3033E49055E2}"/>
              </a:ext>
            </a:extLst>
          </p:cNvPr>
          <p:cNvSpPr txBox="1"/>
          <p:nvPr/>
        </p:nvSpPr>
        <p:spPr>
          <a:xfrm>
            <a:off x="4209623" y="4543425"/>
            <a:ext cx="2448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/>
              <a:t>Заместитель начальника отдела экономики и управления имуществом администрации Ольховского муниципального района Волгоградской области</a:t>
            </a:r>
            <a:endParaRPr lang="ru-RU" sz="900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4441750-57E1-689E-A21F-EFF14EB3ABC5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8F7EE59-6332-A2AB-1CDA-C43FA2E8BE9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Ольховского муниципального района)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6929D44-8320-669F-79F4-DE2900A1CFDA}"/>
              </a:ext>
            </a:extLst>
          </p:cNvPr>
          <p:cNvGrpSpPr/>
          <p:nvPr/>
        </p:nvGrpSpPr>
        <p:grpSpPr>
          <a:xfrm>
            <a:off x="872803" y="1607193"/>
            <a:ext cx="304522" cy="408045"/>
            <a:chOff x="9206972" y="323924"/>
            <a:chExt cx="315504" cy="422760"/>
          </a:xfrm>
        </p:grpSpPr>
        <p:pic>
          <p:nvPicPr>
            <p:cNvPr id="9" name="Picture 2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4A6B507-8FF1-0510-DC7B-072D419D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06972" y="323924"/>
              <a:ext cx="315504" cy="422760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34E9F62-C347-78F4-8032-B89DD0C3779D}"/>
                </a:ext>
              </a:extLst>
            </p:cNvPr>
            <p:cNvSpPr/>
            <p:nvPr/>
          </p:nvSpPr>
          <p:spPr>
            <a:xfrm>
              <a:off x="9220874" y="349250"/>
              <a:ext cx="291314" cy="346075"/>
            </a:xfrm>
            <a:prstGeom prst="rect">
              <a:avLst/>
            </a:prstGeom>
            <a:solidFill>
              <a:srgbClr val="F2F0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94E5D66-69CC-1186-C390-8BB609E5FF7D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>
                <a:latin typeface="Arial" panose="020B0604020202020204" pitchFamily="34" charset="0"/>
                <a:cs typeface="Arial" panose="020B0604020202020204" pitchFamily="34" charset="0"/>
              </a:rPr>
              <a:t>поместить герб МО</a:t>
            </a: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97447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2587257-C4DE-3860-2ACD-D2BB4B2C90AD}"/>
              </a:ext>
            </a:extLst>
          </p:cNvPr>
          <p:cNvSpPr/>
          <p:nvPr/>
        </p:nvSpPr>
        <p:spPr>
          <a:xfrm>
            <a:off x="3163227" y="5353880"/>
            <a:ext cx="2468848" cy="945414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19E5F7A-7545-E040-A371-B60ABBE4C00D}"/>
              </a:ext>
            </a:extLst>
          </p:cNvPr>
          <p:cNvSpPr/>
          <p:nvPr/>
        </p:nvSpPr>
        <p:spPr>
          <a:xfrm>
            <a:off x="3373431" y="5290693"/>
            <a:ext cx="2449144" cy="945414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8" name="Рисунок 77" descr="Конвертируемый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5EA7CAD-8684-0359-3756-EBF7FED12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573" y="4306120"/>
            <a:ext cx="360000" cy="360000"/>
          </a:xfrm>
          <a:prstGeom prst="rect">
            <a:avLst/>
          </a:pr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4" y="3920207"/>
            <a:ext cx="2554335" cy="1318543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Региональная автомобильная дорога «М-6 Каспий»-</a:t>
            </a:r>
            <a:r>
              <a:rPr lang="ru-RU" sz="900" dirty="0" err="1" smtClean="0"/>
              <a:t>Фролово-Ольховка-Липовка-автомобильная</a:t>
            </a:r>
            <a:r>
              <a:rPr lang="ru-RU" sz="900" dirty="0" smtClean="0"/>
              <a:t> дорога 1Р 228 «Сызрань-Саратов-Волгоград»</a:t>
            </a:r>
            <a:endParaRPr lang="x-none" sz="90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15,8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402836" y="1856845"/>
            <a:ext cx="18010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с.Ольховка, 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26895" y="2579592"/>
            <a:ext cx="14702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287,186 га  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4019849" y="3920208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4219730" y="4047525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endParaRPr lang="ru-RU" sz="1100" b="1" spc="-3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4219730" y="4285193"/>
            <a:ext cx="13495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</a:t>
            </a:r>
            <a:r>
              <a:rPr lang="ru-RU" sz="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Зензеватка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CF884C3-7A5B-DFB9-E819-115906DD1936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(</a:t>
            </a:r>
            <a:r>
              <a:rPr lang="ru-RU" sz="800">
                <a:latin typeface="Arial" panose="020B0604020202020204" pitchFamily="34" charset="0"/>
                <a:cs typeface="Arial" panose="020B0604020202020204" pitchFamily="34" charset="0"/>
              </a:rPr>
              <a:t>НАИМЕНОВАНИЕ ВАШЕГО МУНИЦИПАЛИТЕТА)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ОЛЬХОВСКОГО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10325" y="1719841"/>
            <a:ext cx="3190875" cy="341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6128133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462029" y="4017547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961630964"/>
              </p:ext>
            </p:extLst>
          </p:nvPr>
        </p:nvGraphicFramePr>
        <p:xfrm>
          <a:off x="836567" y="2046834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719778794"/>
              </p:ext>
            </p:extLst>
          </p:nvPr>
        </p:nvGraphicFramePr>
        <p:xfrm>
          <a:off x="651781" y="4835556"/>
          <a:ext cx="4272644" cy="183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7593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72FE0D-553A-FE0F-3A47-C64F9D09AA29}"/>
              </a:ext>
            </a:extLst>
          </p:cNvPr>
          <p:cNvCxnSpPr/>
          <p:nvPr/>
        </p:nvCxnSpPr>
        <p:spPr>
          <a:xfrm flipH="1"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FDBC0B8-5E11-F341-0ED5-65974A167108}"/>
              </a:ext>
            </a:extLst>
          </p:cNvPr>
          <p:cNvSpPr/>
          <p:nvPr/>
        </p:nvSpPr>
        <p:spPr>
          <a:xfrm>
            <a:off x="4241277" y="233566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105,6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C90595E-27D2-4878-4C3C-D23C5E914F17}"/>
              </a:ext>
            </a:extLst>
          </p:cNvPr>
          <p:cNvSpPr/>
          <p:nvPr/>
        </p:nvSpPr>
        <p:spPr>
          <a:xfrm>
            <a:off x="4241277" y="279060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108,7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366D0DC-2F2F-1395-6E58-4CEE70D8CCE3}"/>
              </a:ext>
            </a:extLst>
          </p:cNvPr>
          <p:cNvSpPr/>
          <p:nvPr/>
        </p:nvSpPr>
        <p:spPr>
          <a:xfrm>
            <a:off x="4241277" y="324553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111,0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997475108"/>
              </p:ext>
            </p:extLst>
          </p:nvPr>
        </p:nvGraphicFramePr>
        <p:xfrm>
          <a:off x="5289759" y="1400273"/>
          <a:ext cx="4497840" cy="237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2298273598"/>
                    </a:ext>
                  </a:extLst>
                </a:gridCol>
              </a:tblGrid>
              <a:tr h="337877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3968852991"/>
                  </a:ext>
                </a:extLst>
              </a:tr>
              <a:tr h="407552">
                <a:tc rowSpan="2">
                  <a:txBody>
                    <a:bodyPr/>
                    <a:lstStyle/>
                    <a:p>
                      <a:r>
                        <a:rPr lang="ru-RU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одного работающего         по 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32188</a:t>
                      </a: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35085</a:t>
                      </a: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1635506270"/>
                  </a:ext>
                </a:extLst>
              </a:tr>
              <a:tr h="40755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108,9</a:t>
                      </a: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09,0</a:t>
                      </a: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3567235586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по 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(Ольховскому</a:t>
                      </a:r>
                      <a:r>
                        <a:rPr lang="ru-RU" sz="7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району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7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30289</a:t>
                      </a: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34569</a:t>
                      </a: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29187949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29156</a:t>
                      </a: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32562</a:t>
                      </a: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3430292117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val="3165497627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x-none" sz="600" i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0,24%</a:t>
            </a:r>
            <a:endParaRPr lang="x-none" sz="24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x-none" sz="24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01.01.2023 </a:t>
            </a:r>
            <a:endParaRPr lang="x-none" sz="600" i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Ольховского района)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1731039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598442" y="1401547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2022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923119064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B987983-F07E-F572-08A2-A9B03E6871E5}"/>
              </a:ext>
            </a:extLst>
          </p:cNvPr>
          <p:cNvCxnSpPr/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x-non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41DF579-8696-DD20-F1CC-5CD2F3DBCE34}"/>
              </a:ext>
            </a:extLst>
          </p:cNvPr>
          <p:cNvCxnSpPr/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5A9FFCD-B422-6BAC-3756-D7F21C5FD4A9}"/>
              </a:ext>
            </a:extLst>
          </p:cNvPr>
          <p:cNvCxnSpPr/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>
                <a:latin typeface="Arial" panose="020B0604020202020204" pitchFamily="34" charset="0"/>
                <a:cs typeface="Arial" panose="020B0604020202020204" pitchFamily="34" charset="0"/>
              </a:rPr>
              <a:t>НО* 2022 год</a:t>
            </a:r>
            <a:endParaRPr lang="x-non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C6AE833-741A-D6C2-6D6F-7C8212816507}"/>
                </a:ext>
              </a:extLst>
            </p:cNvPr>
            <p:cNvCxnSpPr/>
            <p:nvPr/>
          </p:nvCxnSpPr>
          <p:spPr>
            <a:xfrm flipH="1"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B915712-0841-7078-5D11-970E6AA70184}"/>
                    </a:ext>
                  </a:extLst>
                </p:cNvPr>
                <p:cNvCxnSpPr/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708A3A5-006B-B5E0-C489-EABF0F137790}"/>
                    </a:ext>
                  </a:extLst>
                </p:cNvPr>
                <p:cNvCxnSpPr/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135,0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189,5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156,0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1658,0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3388,3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1800,0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.руб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8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8,6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11,9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15 740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16694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15882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29558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35085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32188</a:t>
            </a:r>
            <a:endParaRPr lang="x-none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TextBox 16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619E7A8-AF23-B5E5-7150-0B8CA1052B14}"/>
              </a:ext>
            </a:extLst>
          </p:cNvPr>
          <p:cNvSpPr txBox="1"/>
          <p:nvPr/>
        </p:nvSpPr>
        <p:spPr>
          <a:xfrm>
            <a:off x="627016" y="6354106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на </a:t>
            </a:r>
            <a:r>
              <a:rPr lang="en-US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 Нижегородской области</a:t>
            </a:r>
            <a:endParaRPr lang="x-none" sz="600" i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Шестиугольник 16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1" h="1773343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718F2DE-BC8A-C832-1B40-9991CFFF11B0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Ольховского муниципального района)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ОЛЬХОВСКОГО МУНИЦИПАЛЬНОГО РАЙОНА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940169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599" y="5764069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резко-континентальный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16℃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июле 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30℃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в месяц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запас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м3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млн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спелые породы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м3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Степная зона  с каштановыми и светло-каштановыми почвами.  В левобережной части по отношению к </a:t>
            </a:r>
            <a:r>
              <a:rPr lang="ru-RU" sz="600" b="1" spc="-3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Иловле</a:t>
            </a:r>
            <a:r>
              <a:rPr lang="ru-RU" sz="6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 значительных  пятен солонцов, </a:t>
            </a:r>
            <a:r>
              <a:rPr lang="ru-RU" sz="600" b="1" spc="-3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солнцеватых</a:t>
            </a:r>
            <a:r>
              <a:rPr lang="ru-RU" sz="6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почв, встречаются пески и супески.</a:t>
            </a: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en-US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ED753C6-79DF-D592-0C83-B15E5284834C}"/>
              </a:ext>
            </a:extLst>
          </p:cNvPr>
          <p:cNvSpPr txBox="1"/>
          <p:nvPr/>
        </p:nvSpPr>
        <p:spPr>
          <a:xfrm>
            <a:off x="5495521" y="2428126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млн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5860469" y="2758782"/>
            <a:ext cx="17023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запасов строительных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песков, а также мела, глины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322560 га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назначения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287168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3340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2D72C5B-E6A0-1041-A71A-27D5324B5B6E}"/>
              </a:ext>
            </a:extLst>
          </p:cNvPr>
          <p:cNvSpPr txBox="1"/>
          <p:nvPr/>
        </p:nvSpPr>
        <p:spPr>
          <a:xfrm>
            <a:off x="5878006" y="3114667"/>
            <a:ext cx="180138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пески используются в строительстве</a:t>
            </a:r>
            <a:endParaRPr lang="en-US" sz="60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Ольховского района)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2162024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/>
          </a:p>
        </p:txBody>
      </p:sp>
      <p:sp>
        <p:nvSpPr>
          <p:cNvPr id="254" name="TextBox 25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учреждений культуры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Клубного типа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DF2D16B-1BE3-EA25-8DF1-54012BAE852A}"/>
              </a:ext>
            </a:extLst>
          </p:cNvPr>
          <p:cNvCxnSpPr/>
          <p:nvPr/>
        </p:nvCxnSpPr>
        <p:spPr>
          <a:xfrm flipH="1"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2EF9882-A601-BBC0-32F7-F6A577FA01FE}"/>
              </a:ext>
            </a:extLst>
          </p:cNvPr>
          <p:cNvSpPr/>
          <p:nvPr/>
        </p:nvSpPr>
        <p:spPr>
          <a:xfrm>
            <a:off x="1312269" y="2481531"/>
            <a:ext cx="344540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600" b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469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517 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дошкольников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Скругленный прямоугольник 11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28F9853-F344-F787-24EA-6A6754D48935}"/>
              </a:ext>
            </a:extLst>
          </p:cNvPr>
          <p:cNvSpPr/>
          <p:nvPr/>
        </p:nvSpPr>
        <p:spPr>
          <a:xfrm>
            <a:off x="2312415" y="2479387"/>
            <a:ext cx="346004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600" b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734FEF8-23A3-18B1-AE5F-338355686DB3}"/>
              </a:ext>
            </a:extLst>
          </p:cNvPr>
          <p:cNvSpPr/>
          <p:nvPr/>
        </p:nvSpPr>
        <p:spPr>
          <a:xfrm>
            <a:off x="1312269" y="3976445"/>
            <a:ext cx="344540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600" b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1595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253A253-6584-15FE-13F6-83F5F9DBE68D}"/>
              </a:ext>
            </a:extLst>
          </p:cNvPr>
          <p:cNvSpPr/>
          <p:nvPr/>
        </p:nvSpPr>
        <p:spPr>
          <a:xfrm>
            <a:off x="2312415" y="3974301"/>
            <a:ext cx="346004" cy="1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600" b="1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16972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фельдшерско-акушерных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BAF561A-0AFA-D244-BF22-A62DAC4ADF96}"/>
              </a:ext>
            </a:extLst>
          </p:cNvPr>
          <p:cNvSpPr txBox="1"/>
          <p:nvPr/>
        </p:nvSpPr>
        <p:spPr>
          <a:xfrm>
            <a:off x="2949025" y="5683973"/>
            <a:ext cx="2195998" cy="295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ПОКАЗАТЕЛИ ПО (НАИМЕНОВАНИЕ ОБЛАСТИ) ЦРБ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Скругленный прямоугольник 21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D5BE63D-4A00-2438-647C-920819914A37}"/>
              </a:ext>
            </a:extLst>
          </p:cNvPr>
          <p:cNvSpPr/>
          <p:nvPr/>
        </p:nvSpPr>
        <p:spPr>
          <a:xfrm>
            <a:off x="2949026" y="5556795"/>
            <a:ext cx="2196000" cy="756859"/>
          </a:xfrm>
          <a:prstGeom prst="roundRect">
            <a:avLst>
              <a:gd name="adj" fmla="val 27941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8" name="Скругленный прямоугольник 21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58E9A76-DCC8-015D-560E-BB2F3ADEFF67}"/>
              </a:ext>
            </a:extLst>
          </p:cNvPr>
          <p:cNvSpPr/>
          <p:nvPr/>
        </p:nvSpPr>
        <p:spPr>
          <a:xfrm>
            <a:off x="3056453" y="6047792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зданий </a:t>
            </a:r>
            <a:endParaRPr lang="x-none" sz="600" b="1" spc="-2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Скругленный прямоугольник 21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61E55F3-5B99-B6C9-1249-6CE06DEF761D}"/>
              </a:ext>
            </a:extLst>
          </p:cNvPr>
          <p:cNvSpPr/>
          <p:nvPr/>
        </p:nvSpPr>
        <p:spPr>
          <a:xfrm>
            <a:off x="3936022" y="6047792"/>
            <a:ext cx="111448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</a:t>
            </a:r>
            <a:r>
              <a:rPr lang="ru-RU" sz="6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endParaRPr lang="x-none" sz="600" b="1" spc="-2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/>
          </a:p>
        </p:txBody>
      </p:sp>
      <p:sp>
        <p:nvSpPr>
          <p:cNvPr id="226" name="TextBox 22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балансового износа зданий</a:t>
            </a:r>
          </a:p>
          <a:p>
            <a:r>
              <a:rPr lang="en-US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заполняемость учреждений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Ольховского муниципального района)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0593066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7F814F7-C72C-DEBF-A8E0-D0157782DA7F}"/>
              </a:ext>
            </a:extLst>
          </p:cNvPr>
          <p:cNvSpPr/>
          <p:nvPr/>
        </p:nvSpPr>
        <p:spPr>
          <a:xfrm>
            <a:off x="5305521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2B9E135-49A8-AFAE-B5ED-1983DB685625}"/>
              </a:ext>
            </a:extLst>
          </p:cNvPr>
          <p:cNvSpPr/>
          <p:nvPr/>
        </p:nvSpPr>
        <p:spPr>
          <a:xfrm>
            <a:off x="5305521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5" name="TextBox 2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01A812C-12AC-0269-B78F-98A858EE1EF6}"/>
              </a:ext>
            </a:extLst>
          </p:cNvPr>
          <p:cNvSpPr/>
          <p:nvPr/>
        </p:nvSpPr>
        <p:spPr>
          <a:xfrm>
            <a:off x="627016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D3A55BF-3247-B000-6EA4-E0D6AB1E9AFD}"/>
              </a:ext>
            </a:extLst>
          </p:cNvPr>
          <p:cNvSpPr/>
          <p:nvPr/>
        </p:nvSpPr>
        <p:spPr>
          <a:xfrm>
            <a:off x="627016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60" name="TextBox 5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A15FB1C-D0D1-CE8C-F8E6-994D5BF27E92}"/>
              </a:ext>
            </a:extLst>
          </p:cNvPr>
          <p:cNvSpPr txBox="1"/>
          <p:nvPr/>
        </p:nvSpPr>
        <p:spPr>
          <a:xfrm>
            <a:off x="872824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85C49D6-BF39-8137-2806-6E756A76C75E}"/>
              </a:ext>
            </a:extLst>
          </p:cNvPr>
          <p:cNvSpPr txBox="1"/>
          <p:nvPr/>
        </p:nvSpPr>
        <p:spPr>
          <a:xfrm>
            <a:off x="872824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9D6839A-39A6-4F5E-B5FE-686F0C2ED13D}"/>
              </a:ext>
            </a:extLst>
          </p:cNvPr>
          <p:cNvSpPr txBox="1"/>
          <p:nvPr/>
        </p:nvSpPr>
        <p:spPr>
          <a:xfrm>
            <a:off x="5551329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EE053FA-A557-1414-8ECE-9262B61E39F3}"/>
              </a:ext>
            </a:extLst>
          </p:cNvPr>
          <p:cNvSpPr txBox="1"/>
          <p:nvPr/>
        </p:nvSpPr>
        <p:spPr>
          <a:xfrm>
            <a:off x="5551329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ГАЗОСНАБЖЕНИЯ </a:t>
            </a:r>
            <a:endParaRPr lang="x-none" sz="1100" b="1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x-none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51C3D30-2B31-37DD-003E-863B1BF9B388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355595915"/>
              </p:ext>
            </p:extLst>
          </p:nvPr>
        </p:nvGraphicFramePr>
        <p:xfrm>
          <a:off x="5551329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Диаграмма 13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835744474"/>
              </p:ext>
            </p:extLst>
          </p:nvPr>
        </p:nvGraphicFramePr>
        <p:xfrm>
          <a:off x="5557264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" name="Диаграмма 14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42B76D2-5D93-71F4-1341-2C5463DC047F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80277578"/>
              </p:ext>
            </p:extLst>
          </p:nvPr>
        </p:nvGraphicFramePr>
        <p:xfrm>
          <a:off x="5557264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3" name="Диаграмма 14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3924267011"/>
              </p:ext>
            </p:extLst>
          </p:nvPr>
        </p:nvGraphicFramePr>
        <p:xfrm>
          <a:off x="872824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4" name="Диаграмма 14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1E09409-6A4A-5B0C-B3C4-AF3F5C017F73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458752772"/>
              </p:ext>
            </p:extLst>
          </p:nvPr>
        </p:nvGraphicFramePr>
        <p:xfrm>
          <a:off x="878759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5" name="Диаграмма 14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9E1FE89-1D22-621D-B790-2E2FDB94C25D}"/>
              </a:ext>
            </a:extLst>
          </p:cNvPr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033634848"/>
              </p:ext>
            </p:extLst>
          </p:nvPr>
        </p:nvGraphicFramePr>
        <p:xfrm>
          <a:off x="878759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142B7C9-C8A4-AD18-9E68-F31C31721362}"/>
              </a:ext>
            </a:extLst>
          </p:cNvPr>
          <p:cNvSpPr txBox="1"/>
          <p:nvPr/>
        </p:nvSpPr>
        <p:spPr>
          <a:xfrm>
            <a:off x="872825" y="5721154"/>
            <a:ext cx="273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водоснабжения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1CE461E-F443-47C2-E7FF-BE4E6CF5C7C2}"/>
              </a:ext>
            </a:extLst>
          </p:cNvPr>
          <p:cNvSpPr txBox="1"/>
          <p:nvPr/>
        </p:nvSpPr>
        <p:spPr>
          <a:xfrm>
            <a:off x="3862274" y="5716498"/>
            <a:ext cx="273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услуг теплоснабжения, электроснабжения                 и транспортного обслуживания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8A0FAD5A-EE6F-8C60-E3B8-C76D8952E3A6}"/>
              </a:ext>
            </a:extLst>
          </p:cNvPr>
          <p:cNvSpPr txBox="1"/>
          <p:nvPr/>
        </p:nvSpPr>
        <p:spPr>
          <a:xfrm>
            <a:off x="6851723" y="5716497"/>
            <a:ext cx="273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автомобильных дорог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Ольховского района)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2832904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37F781C-DC1B-0C6C-6FC9-D556840BFDCD}"/>
              </a:ext>
            </a:extLst>
          </p:cNvPr>
          <p:cNvSpPr/>
          <p:nvPr/>
        </p:nvSpPr>
        <p:spPr>
          <a:xfrm>
            <a:off x="2926018" y="2222089"/>
            <a:ext cx="2196000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EB81144-74B3-A3ED-2E67-D01C2E3D9989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ПОЛИТИКА</a:t>
            </a:r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политика</a:t>
            </a:r>
            <a:endParaRPr lang="x-none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7DCC2DF-5EF1-D88D-3BB7-59FF7AF74F4E}"/>
              </a:ext>
            </a:extLst>
          </p:cNvPr>
          <p:cNvSpPr txBox="1"/>
          <p:nvPr/>
        </p:nvSpPr>
        <p:spPr>
          <a:xfrm>
            <a:off x="7819818" y="2889210"/>
            <a:ext cx="19003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Ольховского района)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1525" y="1381126"/>
            <a:ext cx="6657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Постановление Администрации Ольховского муниципального района от 10.04.2024  № 311«Об организации работы по сопровождению инвестиционных проектов на территории Ольховского муниципального района Волгоградской области».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85359" y="3244334"/>
            <a:ext cx="5877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Распоряжение Администрации Ольховского муниципального района Волгоградской области от «  11 » апреля 2024 г.  № 32-р «О назначении инвестиционного уполномоченного».</a:t>
            </a:r>
            <a:endParaRPr lang="ru-RU" dirty="0"/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1239528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4865467-DC3F-30ED-A2E2-AE772E0BB58C}"/>
              </a:ext>
            </a:extLst>
          </p:cNvPr>
          <p:cNvSpPr/>
          <p:nvPr/>
        </p:nvSpPr>
        <p:spPr>
          <a:xfrm>
            <a:off x="2523302" y="1601570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035FA24-3445-92D9-8779-8906CA8356A4}"/>
              </a:ext>
            </a:extLst>
          </p:cNvPr>
          <p:cNvSpPr/>
          <p:nvPr/>
        </p:nvSpPr>
        <p:spPr>
          <a:xfrm>
            <a:off x="4448165" y="1449170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01182952-42FD-E2F5-AE20-138C900DE067}"/>
              </a:ext>
            </a:extLst>
          </p:cNvPr>
          <p:cNvSpPr/>
          <p:nvPr/>
        </p:nvSpPr>
        <p:spPr>
          <a:xfrm>
            <a:off x="805976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627014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7DBBEF72-E326-F688-F2DF-29A8A297810A}"/>
              </a:ext>
            </a:extLst>
          </p:cNvPr>
          <p:cNvSpPr/>
          <p:nvPr/>
        </p:nvSpPr>
        <p:spPr>
          <a:xfrm>
            <a:off x="2485202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39F93CA-3AA3-0119-407F-5C489857FB7F}"/>
              </a:ext>
            </a:extLst>
          </p:cNvPr>
          <p:cNvSpPr/>
          <p:nvPr/>
        </p:nvSpPr>
        <p:spPr>
          <a:xfrm>
            <a:off x="6201578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44ADC4D1-8BC2-CA35-A570-1D20527B0079}"/>
              </a:ext>
            </a:extLst>
          </p:cNvPr>
          <p:cNvSpPr/>
          <p:nvPr/>
        </p:nvSpPr>
        <p:spPr>
          <a:xfrm>
            <a:off x="8059764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30" name="TextBox 2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45508" y="2209962"/>
            <a:ext cx="19786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 smtClean="0"/>
              <a:t>ГОАУ «МФЦ НР НО»:</a:t>
            </a:r>
            <a:endParaRPr lang="ru-RU" sz="800" dirty="0" smtClean="0"/>
          </a:p>
          <a:p>
            <a:pPr lvl="0"/>
            <a:r>
              <a:rPr lang="ru-RU" sz="800" dirty="0" smtClean="0"/>
              <a:t>государственные и муниципальные услуги для инвесторов;</a:t>
            </a:r>
          </a:p>
          <a:p>
            <a:pPr lvl="0"/>
            <a:r>
              <a:rPr lang="ru-RU" sz="800" dirty="0" smtClean="0"/>
              <a:t>программа «Обеспечение экономического развития в Новгородском муниципальном районе», оказывается финансовая, имущественная, информационная и консультативная поддержка.</a:t>
            </a:r>
            <a:endParaRPr lang="ru-RU" sz="800" dirty="0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FDD239D5-900C-057A-54CE-1A882E44D0FF}"/>
              </a:ext>
            </a:extLst>
          </p:cNvPr>
          <p:cNvSpPr/>
          <p:nvPr/>
        </p:nvSpPr>
        <p:spPr>
          <a:xfrm>
            <a:off x="2603696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56B14C1F-90BD-1C90-73F6-6C9F59151716}"/>
              </a:ext>
            </a:extLst>
          </p:cNvPr>
          <p:cNvSpPr/>
          <p:nvPr/>
        </p:nvSpPr>
        <p:spPr>
          <a:xfrm>
            <a:off x="443219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39E1C2B-6618-B164-86D8-41D1A9B3E5DC}"/>
              </a:ext>
            </a:extLst>
          </p:cNvPr>
          <p:cNvSpPr/>
          <p:nvPr/>
        </p:nvSpPr>
        <p:spPr>
          <a:xfrm>
            <a:off x="632455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9FD35FDE-44D5-69AA-B56A-DAAC1C428CDD}"/>
              </a:ext>
            </a:extLst>
          </p:cNvPr>
          <p:cNvSpPr/>
          <p:nvPr/>
        </p:nvSpPr>
        <p:spPr>
          <a:xfrm>
            <a:off x="74550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E95975D5-91C3-3E7B-853F-21C2CD5F1A04}"/>
              </a:ext>
            </a:extLst>
          </p:cNvPr>
          <p:cNvSpPr/>
          <p:nvPr/>
        </p:nvSpPr>
        <p:spPr>
          <a:xfrm>
            <a:off x="2603696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33B0C178-5D40-A28A-2614-96914272F53B}"/>
              </a:ext>
            </a:extLst>
          </p:cNvPr>
          <p:cNvSpPr/>
          <p:nvPr/>
        </p:nvSpPr>
        <p:spPr>
          <a:xfrm>
            <a:off x="4432190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A889ECA0-D41C-F7E4-3A53-A7BAC8E9D284}"/>
              </a:ext>
            </a:extLst>
          </p:cNvPr>
          <p:cNvSpPr/>
          <p:nvPr/>
        </p:nvSpPr>
        <p:spPr>
          <a:xfrm>
            <a:off x="632455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6841A548-C249-DE1A-6B4E-2631A272228B}"/>
              </a:ext>
            </a:extLst>
          </p:cNvPr>
          <p:cNvSpPr/>
          <p:nvPr/>
        </p:nvSpPr>
        <p:spPr>
          <a:xfrm>
            <a:off x="8183500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Ольховский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Shape 163"/>
          <p:cNvPicPr/>
          <p:nvPr/>
        </p:nvPicPr>
        <p:blipFill>
          <a:blip r:embed="rId4"/>
          <a:stretch/>
        </p:blipFill>
        <p:spPr>
          <a:xfrm>
            <a:off x="3542857" y="1625452"/>
            <a:ext cx="1105786" cy="520995"/>
          </a:xfrm>
          <a:prstGeom prst="rect">
            <a:avLst/>
          </a:prstGeom>
        </p:spPr>
      </p:pic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3657600" y="2295526"/>
          <a:ext cx="1000125" cy="247650"/>
        </p:xfrm>
        <a:graphic>
          <a:graphicData uri="http://schemas.openxmlformats.org/drawingml/2006/table">
            <a:tbl>
              <a:tblPr/>
              <a:tblGrid>
                <a:gridCol w="1000125"/>
              </a:tblGrid>
              <a:tr h="247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50" b="0" dirty="0">
                          <a:solidFill>
                            <a:srgbClr val="222222"/>
                          </a:solidFill>
                          <a:latin typeface="Arial"/>
                          <a:ea typeface="Arial"/>
                        </a:rPr>
                        <a:t>Корпорация развития</a:t>
                      </a:r>
                      <a:endParaRPr lang="ru-RU" sz="900" b="1" dirty="0">
                        <a:solidFill>
                          <a:srgbClr val="EBEBEB"/>
                        </a:solidFill>
                        <a:latin typeface="Arial"/>
                        <a:ea typeface="Arial"/>
                      </a:endParaRPr>
                    </a:p>
                    <a:p>
                      <a:pPr algn="l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650" b="0" dirty="0">
                          <a:solidFill>
                            <a:srgbClr val="222222"/>
                          </a:solidFill>
                          <a:latin typeface="Arial"/>
                          <a:ea typeface="Arial"/>
                        </a:rPr>
                        <a:t>Волгоградской области</a:t>
                      </a:r>
                      <a:endParaRPr lang="ru-RU" sz="900" b="1" dirty="0">
                        <a:solidFill>
                          <a:srgbClr val="EBEBEB"/>
                        </a:solidFill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9005054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26349</TotalTime>
  <Words>1251</Words>
  <Application>Aspose.Slides for .NET</Application>
  <PresentationFormat>Лист A4 (210x297 мм)</PresentationFormat>
  <Paragraphs>356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Пользователь</cp:lastModifiedBy>
  <cp:revision>282</cp:revision>
  <dcterms:created xsi:type="dcterms:W3CDTF">2023-11-22T14:19:10Z</dcterms:created>
  <dcterms:modified xsi:type="dcterms:W3CDTF">2024-05-06T12:46:41Z</dcterms:modified>
</cp:coreProperties>
</file>