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DBF"/>
    <a:srgbClr val="F3FC9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668" autoAdjust="0"/>
  </p:normalViewPr>
  <p:slideViewPr>
    <p:cSldViewPr>
      <p:cViewPr varScale="1">
        <p:scale>
          <a:sx n="97" d="100"/>
          <a:sy n="97" d="100"/>
        </p:scale>
        <p:origin x="-114" y="-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313D6-FE4A-444F-AE87-E6566774FE6B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B3AF3A-B5AD-4877-9EF8-E39F4FBC06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0732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3AF3A-B5AD-4877-9EF8-E39F4FBC06D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35B1-2515-48D5-B883-546A07FDC448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89F1F46-681B-4F3C-97AA-B47C430CA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35B1-2515-48D5-B883-546A07FDC448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F1F46-681B-4F3C-97AA-B47C430CA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35B1-2515-48D5-B883-546A07FDC448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F1F46-681B-4F3C-97AA-B47C430CA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35B1-2515-48D5-B883-546A07FDC448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89F1F46-681B-4F3C-97AA-B47C430CA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35B1-2515-48D5-B883-546A07FDC448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F1F46-681B-4F3C-97AA-B47C430CAB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35B1-2515-48D5-B883-546A07FDC448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F1F46-681B-4F3C-97AA-B47C430CA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35B1-2515-48D5-B883-546A07FDC448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89F1F46-681B-4F3C-97AA-B47C430CAB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35B1-2515-48D5-B883-546A07FDC448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F1F46-681B-4F3C-97AA-B47C430CA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35B1-2515-48D5-B883-546A07FDC448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F1F46-681B-4F3C-97AA-B47C430CA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35B1-2515-48D5-B883-546A07FDC448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F1F46-681B-4F3C-97AA-B47C430CA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35B1-2515-48D5-B883-546A07FDC448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F1F46-681B-4F3C-97AA-B47C430CAB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6B135B1-2515-48D5-B883-546A07FDC448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89F1F46-681B-4F3C-97AA-B47C430CAB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s://investvolga.volgograd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914400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71480"/>
            <a:ext cx="178595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5500702"/>
            <a:ext cx="1928826" cy="771524"/>
          </a:xfrm>
        </p:spPr>
        <p:txBody>
          <a:bodyPr/>
          <a:lstStyle/>
          <a:p>
            <a:pPr algn="ctr"/>
            <a:r>
              <a:rPr lang="ru-RU" b="1" smtClean="0"/>
              <a:t>2023 </a:t>
            </a:r>
            <a:r>
              <a:rPr lang="ru-RU" b="1" dirty="0" smtClean="0"/>
              <a:t>г.</a:t>
            </a:r>
            <a:endParaRPr lang="ru-RU" b="1" dirty="0"/>
          </a:p>
        </p:txBody>
      </p:sp>
      <p:sp>
        <p:nvSpPr>
          <p:cNvPr id="10" name="Заголовок 1"/>
          <p:cNvSpPr>
            <a:spLocks noGrp="1"/>
          </p:cNvSpPr>
          <p:nvPr>
            <p:ph type="ctrTitle"/>
          </p:nvPr>
        </p:nvSpPr>
        <p:spPr>
          <a:xfrm>
            <a:off x="2214546" y="1357298"/>
            <a:ext cx="6529374" cy="192882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Инвестиционный паспорт</a:t>
            </a:r>
            <a:br>
              <a:rPr lang="ru-RU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ольховского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муниципального волгоградской области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86800" cy="75722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Социальная инфраструктура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428736"/>
            <a:ext cx="720014" cy="72222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71538" y="1428736"/>
            <a:ext cx="3330635" cy="23574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noAutofit/>
          </a:bodyPr>
          <a:lstStyle/>
          <a:p>
            <a:r>
              <a:rPr lang="ru-RU" sz="1600" b="1" dirty="0">
                <a:solidFill>
                  <a:schemeClr val="tx1"/>
                </a:solidFill>
              </a:rPr>
              <a:t>Образовательные учреждения, в том числе:</a:t>
            </a:r>
            <a:endParaRPr lang="ru-RU" sz="1400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5 </a:t>
            </a:r>
            <a:r>
              <a:rPr lang="ru-RU" sz="1400" dirty="0">
                <a:solidFill>
                  <a:schemeClr val="tx1"/>
                </a:solidFill>
              </a:rPr>
              <a:t>детских </a:t>
            </a:r>
            <a:r>
              <a:rPr lang="ru-RU" sz="1400" dirty="0" smtClean="0">
                <a:solidFill>
                  <a:schemeClr val="tx1"/>
                </a:solidFill>
              </a:rPr>
              <a:t>садов;</a:t>
            </a:r>
            <a:endParaRPr lang="ru-RU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14 </a:t>
            </a:r>
            <a:r>
              <a:rPr lang="ru-RU" sz="1400" dirty="0">
                <a:solidFill>
                  <a:schemeClr val="tx1"/>
                </a:solidFill>
              </a:rPr>
              <a:t>общеобразовательных учреждений;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4 учреждения дополнительного образования;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2 учреждения в сфере молодежной политики;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 2 учреждения по обеспечению деятельности   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857628"/>
            <a:ext cx="720014" cy="7222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1428736"/>
            <a:ext cx="720014" cy="7222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314" y="3786190"/>
            <a:ext cx="720014" cy="72222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572132" y="3714752"/>
            <a:ext cx="32861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Медицинскую помощь населению оказывают специалисты ГБУЗ «ЦРБ Ольховского муниципального района»</a:t>
            </a:r>
          </a:p>
          <a:p>
            <a:endParaRPr lang="ru-RU" sz="1400" dirty="0" smtClean="0"/>
          </a:p>
          <a:p>
            <a:r>
              <a:rPr lang="ru-RU" sz="1400" dirty="0" smtClean="0"/>
              <a:t>В ее структуре состоят: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4 терапевтических участка, 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1 участковая больница, 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1 врачебная амбулатория, 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15 фельдшерско-акушерских пункта.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500694" y="1357298"/>
            <a:ext cx="321471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Спортивная база района включает</a:t>
            </a:r>
            <a:r>
              <a:rPr lang="ru-RU" sz="1400" dirty="0" smtClean="0"/>
              <a:t> :</a:t>
            </a:r>
          </a:p>
          <a:p>
            <a:endParaRPr lang="ru-RU" sz="1400" dirty="0" smtClean="0"/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один стадион, находящийся в с. Ольховка, 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14 спортивных залов, 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26 спортивных площадок, 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2 стрелковых тира. 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142976" y="3786190"/>
            <a:ext cx="3429024" cy="2071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noAutofit/>
          </a:bodyPr>
          <a:lstStyle/>
          <a:p>
            <a:pPr defTabSz="288000">
              <a:lnSpc>
                <a:spcPct val="150000"/>
              </a:lnSpc>
            </a:pPr>
            <a:r>
              <a:rPr lang="ru-RU" sz="1400" b="1" dirty="0">
                <a:solidFill>
                  <a:schemeClr val="tx1"/>
                </a:solidFill>
              </a:rPr>
              <a:t>Учреждения культуры, в том числе: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22 учреждения культуры клубного типа, из них по сельским поселениям 21. 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 1 Районный дом культуры, 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 16 сельских домов культуры, 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  6 сельских клубов, 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 Центр Казачьей Культуры, 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 Центр Украинской культуры. </a:t>
            </a:r>
          </a:p>
          <a:p>
            <a:pPr marL="285750" indent="-285750" defTabSz="288000"/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Инвестиционные площадки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484784"/>
            <a:ext cx="39068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1182" lvl="1" defTabSz="702366"/>
            <a:r>
              <a:rPr lang="ru-RU" sz="1600" b="1" dirty="0">
                <a:solidFill>
                  <a:prstClr val="black"/>
                </a:solidFill>
                <a:latin typeface="Franklin Gothic Demi" pitchFamily="34" charset="0"/>
                <a:cs typeface="Calibri" pitchFamily="34" charset="0"/>
              </a:rPr>
              <a:t>В </a:t>
            </a:r>
            <a:r>
              <a:rPr lang="ru-RU" sz="1600" b="1" dirty="0" smtClean="0">
                <a:solidFill>
                  <a:prstClr val="black"/>
                </a:solidFill>
                <a:latin typeface="Franklin Gothic Demi" pitchFamily="34" charset="0"/>
                <a:cs typeface="Calibri" pitchFamily="34" charset="0"/>
              </a:rPr>
              <a:t>Ольховском </a:t>
            </a:r>
            <a:r>
              <a:rPr lang="ru-RU" sz="1600" b="1" dirty="0">
                <a:solidFill>
                  <a:prstClr val="black"/>
                </a:solidFill>
                <a:latin typeface="Franklin Gothic Demi" pitchFamily="34" charset="0"/>
                <a:cs typeface="Calibri" pitchFamily="34" charset="0"/>
              </a:rPr>
              <a:t>муниципальном районе расположено </a:t>
            </a:r>
            <a:r>
              <a:rPr lang="ru-RU" sz="1600" b="1" dirty="0" smtClean="0">
                <a:solidFill>
                  <a:prstClr val="black"/>
                </a:solidFill>
                <a:latin typeface="Franklin Gothic Demi" pitchFamily="34" charset="0"/>
                <a:cs typeface="Calibri" pitchFamily="34" charset="0"/>
              </a:rPr>
              <a:t>3 </a:t>
            </a:r>
            <a:r>
              <a:rPr lang="ru-RU" sz="1600" b="1" dirty="0">
                <a:solidFill>
                  <a:prstClr val="black"/>
                </a:solidFill>
                <a:latin typeface="Franklin Gothic Demi" pitchFamily="34" charset="0"/>
                <a:cs typeface="Calibri" pitchFamily="34" charset="0"/>
              </a:rPr>
              <a:t>инвестиционных </a:t>
            </a:r>
            <a:r>
              <a:rPr lang="ru-RU" sz="1600" b="1" dirty="0" smtClean="0">
                <a:solidFill>
                  <a:prstClr val="black"/>
                </a:solidFill>
                <a:latin typeface="Franklin Gothic Demi" pitchFamily="34" charset="0"/>
                <a:cs typeface="Calibri" pitchFamily="34" charset="0"/>
              </a:rPr>
              <a:t>площадки:</a:t>
            </a:r>
            <a:endParaRPr lang="ru-RU" sz="1600" b="1" dirty="0">
              <a:solidFill>
                <a:prstClr val="black"/>
              </a:solidFill>
              <a:latin typeface="Franklin Gothic Dem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2714620"/>
            <a:ext cx="358571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702366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Franklin Gothic Demi" pitchFamily="34" charset="0"/>
                <a:cs typeface="Calibri" pitchFamily="34" charset="0"/>
              </a:rPr>
              <a:t> 1 площадка </a:t>
            </a:r>
            <a:r>
              <a:rPr lang="ru-RU" sz="1600" dirty="0">
                <a:solidFill>
                  <a:prstClr val="black"/>
                </a:solidFill>
                <a:latin typeface="Franklin Gothic Demi" pitchFamily="34" charset="0"/>
                <a:cs typeface="Calibri" pitchFamily="34" charset="0"/>
              </a:rPr>
              <a:t>для размещения промышленного производства</a:t>
            </a:r>
            <a:r>
              <a:rPr lang="ru-RU" sz="1600" dirty="0" smtClean="0">
                <a:solidFill>
                  <a:prstClr val="black"/>
                </a:solidFill>
                <a:latin typeface="Franklin Gothic Demi" pitchFamily="34" charset="0"/>
                <a:cs typeface="Calibri" pitchFamily="34" charset="0"/>
              </a:rPr>
              <a:t>;</a:t>
            </a:r>
          </a:p>
          <a:p>
            <a:pPr marL="0" lvl="1" defTabSz="702366"/>
            <a:endParaRPr lang="ru-RU" sz="1600" dirty="0">
              <a:solidFill>
                <a:prstClr val="black"/>
              </a:solidFill>
              <a:latin typeface="Franklin Gothic Demi" pitchFamily="34" charset="0"/>
              <a:cs typeface="Calibri" pitchFamily="34" charset="0"/>
            </a:endParaRPr>
          </a:p>
          <a:p>
            <a:pPr marL="0" lvl="1" defTabSz="702366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Franklin Gothic Demi" pitchFamily="34" charset="0"/>
                <a:cs typeface="Calibri" pitchFamily="34" charset="0"/>
              </a:rPr>
              <a:t> 2 </a:t>
            </a:r>
            <a:r>
              <a:rPr lang="ru-RU" sz="1600" dirty="0">
                <a:solidFill>
                  <a:prstClr val="black"/>
                </a:solidFill>
                <a:latin typeface="Franklin Gothic Demi" pitchFamily="34" charset="0"/>
                <a:cs typeface="Calibri" pitchFamily="34" charset="0"/>
              </a:rPr>
              <a:t>площадки для размещения сельскохозяйственного производства</a:t>
            </a:r>
            <a:r>
              <a:rPr lang="ru-RU" sz="1600" dirty="0" smtClean="0">
                <a:solidFill>
                  <a:prstClr val="black"/>
                </a:solidFill>
                <a:latin typeface="Franklin Gothic Demi" pitchFamily="34" charset="0"/>
                <a:cs typeface="Calibri" pitchFamily="34" charset="0"/>
              </a:rPr>
              <a:t>;</a:t>
            </a:r>
          </a:p>
          <a:p>
            <a:pPr marL="0" lvl="1" defTabSz="702366"/>
            <a:endParaRPr lang="ru-RU" sz="1600" dirty="0">
              <a:solidFill>
                <a:prstClr val="black"/>
              </a:solidFill>
              <a:latin typeface="Franklin Gothic Demi" pitchFamily="34" charset="0"/>
              <a:cs typeface="Calibri" pitchFamily="34" charset="0"/>
            </a:endParaRPr>
          </a:p>
          <a:p>
            <a:pPr marL="0" lvl="1" defTabSz="702366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Franklin Gothic Demi" pitchFamily="34" charset="0"/>
                <a:cs typeface="Calibri" pitchFamily="34" charset="0"/>
              </a:rPr>
              <a:t> 1 </a:t>
            </a:r>
            <a:r>
              <a:rPr lang="ru-RU" sz="1600" dirty="0">
                <a:solidFill>
                  <a:prstClr val="black"/>
                </a:solidFill>
                <a:latin typeface="Franklin Gothic Demi" pitchFamily="34" charset="0"/>
                <a:cs typeface="Calibri" pitchFamily="34" charset="0"/>
              </a:rPr>
              <a:t>площадка для </a:t>
            </a:r>
            <a:r>
              <a:rPr lang="ru-RU" sz="1600" dirty="0" smtClean="0">
                <a:solidFill>
                  <a:prstClr val="black"/>
                </a:solidFill>
                <a:latin typeface="Franklin Gothic Demi" pitchFamily="34" charset="0"/>
                <a:cs typeface="Calibri" pitchFamily="34" charset="0"/>
              </a:rPr>
              <a:t>размещения многофункционального круглогодичного комплекса для организации детского отдыха в каникулярный период, туризма и отдыха граждан</a:t>
            </a:r>
            <a:endParaRPr lang="ru-RU" sz="1600" dirty="0">
              <a:solidFill>
                <a:prstClr val="black"/>
              </a:solidFill>
              <a:latin typeface="Franklin Gothic Demi" pitchFamily="34" charset="0"/>
              <a:cs typeface="Calibri" pitchFamily="34" charset="0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1214422"/>
            <a:ext cx="3355967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Рисунок 1"/>
          <p:cNvPicPr>
            <a:picLocks noChangeAspect="1" noChangeArrowheads="1"/>
          </p:cNvPicPr>
          <p:nvPr/>
        </p:nvPicPr>
        <p:blipFill>
          <a:blip r:embed="rId3" cstate="print"/>
          <a:srcRect t="13612" b="8640"/>
          <a:stretch>
            <a:fillRect/>
          </a:stretch>
        </p:blipFill>
        <p:spPr bwMode="auto">
          <a:xfrm>
            <a:off x="5357818" y="4429132"/>
            <a:ext cx="354437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2571744"/>
            <a:ext cx="3505205" cy="228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Инфраструктура поддержки инвесторов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58" y="1785926"/>
            <a:ext cx="2500330" cy="857256"/>
          </a:xfrm>
          <a:prstGeom prst="rect">
            <a:avLst/>
          </a:prstGeom>
        </p:spPr>
      </p:pic>
      <p:sp>
        <p:nvSpPr>
          <p:cNvPr id="5" name="CustomShape 7"/>
          <p:cNvSpPr/>
          <p:nvPr/>
        </p:nvSpPr>
        <p:spPr>
          <a:xfrm>
            <a:off x="3000364" y="1571612"/>
            <a:ext cx="5715040" cy="142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18226" defTabSz="600593">
              <a:spcAft>
                <a:spcPts val="198"/>
              </a:spcAft>
            </a:pPr>
            <a:endParaRPr lang="ru-RU" sz="12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8226" defTabSz="600593">
              <a:spcAft>
                <a:spcPts val="198"/>
              </a:spcAft>
            </a:pPr>
            <a:r>
              <a:rPr lang="ru-RU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АО </a:t>
            </a:r>
            <a:r>
              <a:rPr lang="ru-RU" sz="1400" b="1" dirty="0">
                <a:latin typeface="Calibri" panose="020F0502020204030204" pitchFamily="34" charset="0"/>
                <a:cs typeface="Calibri" panose="020F0502020204030204" pitchFamily="34" charset="0"/>
              </a:rPr>
              <a:t>«Корпорация МСП» И МСП банк:</a:t>
            </a:r>
            <a:endParaRPr 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9676" indent="-171450" defTabSz="600593">
              <a:spcAft>
                <a:spcPts val="198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льготный лизинг оборудования для МСП;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9676" indent="-171450" defTabSz="600593">
              <a:spcAft>
                <a:spcPts val="198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расширение доступа МСП к закупкам крупнейших заказчиков;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9676" indent="-171450" defTabSz="600593">
              <a:spcAft>
                <a:spcPts val="198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гарантийная поддержка и программы кредитования субъектов МСП;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9676" indent="-171450" defTabSz="600593">
              <a:spcAft>
                <a:spcPts val="198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субсидии банкам по кредитам МСП по льготной ставке.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910" y="4143380"/>
            <a:ext cx="2071702" cy="714380"/>
          </a:xfrm>
          <a:prstGeom prst="rect">
            <a:avLst/>
          </a:prstGeom>
        </p:spPr>
      </p:pic>
      <p:sp>
        <p:nvSpPr>
          <p:cNvPr id="7" name="CustomShape 7"/>
          <p:cNvSpPr/>
          <p:nvPr/>
        </p:nvSpPr>
        <p:spPr>
          <a:xfrm>
            <a:off x="3000364" y="3929066"/>
            <a:ext cx="5000660" cy="17859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18226" defTabSz="600593">
              <a:spcAft>
                <a:spcPts val="198"/>
              </a:spcAft>
            </a:pPr>
            <a:r>
              <a:rPr lang="ru-RU" sz="1400" b="1" dirty="0">
                <a:latin typeface="Calibri" panose="020F0502020204030204" pitchFamily="34" charset="0"/>
                <a:cs typeface="Calibri" panose="020F0502020204030204" pitchFamily="34" charset="0"/>
              </a:rPr>
              <a:t>ГОАУ «МФЦ НР НО»:</a:t>
            </a:r>
          </a:p>
          <a:p>
            <a:pPr marL="289676" indent="-171450" defTabSz="600593">
              <a:spcAft>
                <a:spcPts val="198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государственные и муниципальные услуги для инвесторов;</a:t>
            </a:r>
          </a:p>
          <a:p>
            <a:pPr marL="289676" indent="-171450" defTabSz="600593">
              <a:spcAft>
                <a:spcPts val="198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программа «Обеспечение экономического развития в Новгородском муниципальном районе», оказывается финансовая, имущественная, информационная и консультативная поддержка.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Команда поддержки инвестора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929322" y="3714752"/>
            <a:ext cx="305849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Вся полезная информация на Инвестиционном портале Волгоградской области </a:t>
            </a:r>
            <a:r>
              <a:rPr lang="en-US" sz="1600" dirty="0" smtClean="0">
                <a:hlinkClick r:id="rId2"/>
              </a:rPr>
              <a:t>https://investvolga.volgograd.ru/</a:t>
            </a:r>
            <a:endParaRPr lang="ru-RU" sz="1600" b="1" dirty="0" smtClean="0"/>
          </a:p>
          <a:p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00232" y="3071810"/>
            <a:ext cx="3857651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 smtClean="0"/>
              <a:t>Коржов</a:t>
            </a:r>
            <a:r>
              <a:rPr lang="ru-RU" sz="1600" b="1" dirty="0" smtClean="0"/>
              <a:t> Алексей Сергеевич</a:t>
            </a:r>
          </a:p>
          <a:p>
            <a:r>
              <a:rPr lang="ru-RU" sz="1400" dirty="0" smtClean="0"/>
              <a:t>Первый заместитель главы Ольховского муниципального района Волгоградской области</a:t>
            </a:r>
          </a:p>
          <a:p>
            <a:r>
              <a:rPr lang="ru-RU" sz="1400" dirty="0" smtClean="0"/>
              <a:t>тел.: 8(84456</a:t>
            </a:r>
            <a:r>
              <a:rPr lang="ru-RU" sz="1400" smtClean="0"/>
              <a:t>) 2-13-47</a:t>
            </a:r>
            <a:endParaRPr lang="ru-RU" sz="1400" dirty="0" smtClean="0"/>
          </a:p>
          <a:p>
            <a:r>
              <a:rPr lang="ru-RU" sz="1400" dirty="0" err="1" smtClean="0"/>
              <a:t>e-mail</a:t>
            </a:r>
            <a:r>
              <a:rPr lang="ru-RU" sz="1400" dirty="0" smtClean="0"/>
              <a:t>: </a:t>
            </a:r>
            <a:r>
              <a:rPr lang="en-US" sz="1400" dirty="0" smtClean="0"/>
              <a:t>ra_olhov@volganet.ru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00232" y="4929198"/>
            <a:ext cx="4056122" cy="13299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sz="1400" b="1" dirty="0">
                <a:solidFill>
                  <a:schemeClr val="tx1"/>
                </a:solidFill>
              </a:rPr>
              <a:t>Проектный офис </a:t>
            </a:r>
            <a:r>
              <a:rPr lang="ru-RU" sz="1400" b="1" dirty="0" smtClean="0">
                <a:solidFill>
                  <a:schemeClr val="tx1"/>
                </a:solidFill>
              </a:rPr>
              <a:t>Администрации Ольховского муниципального района Волгоградской области</a:t>
            </a:r>
            <a:endParaRPr lang="ru-RU" sz="1400" b="1" dirty="0">
              <a:solidFill>
                <a:schemeClr val="tx1"/>
              </a:solidFill>
            </a:endParaRPr>
          </a:p>
          <a:p>
            <a:r>
              <a:rPr lang="ru-RU" sz="1400" dirty="0" smtClean="0">
                <a:solidFill>
                  <a:schemeClr val="tx1"/>
                </a:solidFill>
              </a:rPr>
              <a:t>тел.: 8(84456) 2-13-47</a:t>
            </a:r>
          </a:p>
          <a:p>
            <a:r>
              <a:rPr lang="ru-RU" sz="1400" dirty="0" err="1" smtClean="0">
                <a:solidFill>
                  <a:schemeClr val="tx1"/>
                </a:solidFill>
              </a:rPr>
              <a:t>e-mail</a:t>
            </a:r>
            <a:r>
              <a:rPr lang="ru-RU" sz="1400" dirty="0" smtClean="0">
                <a:solidFill>
                  <a:schemeClr val="tx1"/>
                </a:solidFill>
              </a:rPr>
              <a:t>: </a:t>
            </a:r>
            <a:r>
              <a:rPr lang="en-US" sz="1400" dirty="0" smtClean="0">
                <a:solidFill>
                  <a:schemeClr val="tx1"/>
                </a:solidFill>
              </a:rPr>
              <a:t>ra_olhov@volganet.ru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1285860"/>
            <a:ext cx="19050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2000232" y="1214422"/>
            <a:ext cx="36433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Солонин Алексей Васильевич</a:t>
            </a:r>
            <a:endParaRPr lang="ru-RU" sz="1600" b="1" dirty="0"/>
          </a:p>
          <a:p>
            <a:r>
              <a:rPr lang="ru-RU" sz="1400" dirty="0"/>
              <a:t>Глава </a:t>
            </a:r>
            <a:r>
              <a:rPr lang="ru-RU" sz="1400" dirty="0" smtClean="0"/>
              <a:t>Ольховского </a:t>
            </a:r>
            <a:r>
              <a:rPr lang="ru-RU" sz="1400" dirty="0"/>
              <a:t>муниципального </a:t>
            </a:r>
            <a:r>
              <a:rPr lang="ru-RU" sz="1400" dirty="0" smtClean="0"/>
              <a:t>района Волгоградской области</a:t>
            </a:r>
            <a:endParaRPr lang="ru-RU" sz="1400" dirty="0"/>
          </a:p>
          <a:p>
            <a:r>
              <a:rPr lang="ru-RU" sz="1400" dirty="0"/>
              <a:t>тел.: </a:t>
            </a:r>
            <a:r>
              <a:rPr lang="ru-RU" sz="1400" dirty="0" smtClean="0"/>
              <a:t>8(84456) 2-15-50</a:t>
            </a:r>
            <a:endParaRPr lang="ru-RU" sz="1400" dirty="0"/>
          </a:p>
          <a:p>
            <a:r>
              <a:rPr lang="ru-RU" sz="1400" dirty="0" err="1"/>
              <a:t>e-mail</a:t>
            </a:r>
            <a:r>
              <a:rPr lang="ru-RU" sz="1400" dirty="0"/>
              <a:t>: </a:t>
            </a:r>
            <a:r>
              <a:rPr lang="en-US" sz="1400" dirty="0" smtClean="0"/>
              <a:t>ra_olhov@volganet.ru</a:t>
            </a:r>
            <a:endParaRPr lang="ru-RU" sz="1400" dirty="0"/>
          </a:p>
        </p:txBody>
      </p:sp>
      <p:pic>
        <p:nvPicPr>
          <p:cNvPr id="12" name="Рисунок 11" descr="C:\Users\Гайворонская\Desktop\ФОТО ОМР\фото герб с.Ольховка отредактированное.jpg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28596" y="5000636"/>
            <a:ext cx="1357322" cy="1643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1142984"/>
            <a:ext cx="150019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 descr="IMG_3493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596" y="3071810"/>
            <a:ext cx="1285884" cy="18207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85728"/>
            <a:ext cx="8458200" cy="857256"/>
          </a:xfrm>
        </p:spPr>
        <p:txBody>
          <a:bodyPr/>
          <a:lstStyle/>
          <a:p>
            <a:pPr algn="ctr"/>
            <a:r>
              <a:rPr lang="ru-RU" dirty="0" smtClean="0"/>
              <a:t>Информация о районе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3682" y="1196752"/>
            <a:ext cx="4104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Факторы </a:t>
            </a:r>
          </a:p>
          <a:p>
            <a:r>
              <a:rPr lang="ru-RU" sz="1600" b="1" dirty="0"/>
              <a:t>инвестиционной привлекательности:</a:t>
            </a:r>
            <a:endParaRPr lang="en-US" sz="1600" b="1" dirty="0"/>
          </a:p>
        </p:txBody>
      </p:sp>
      <p:sp>
        <p:nvSpPr>
          <p:cNvPr id="7" name="CustomShape 2"/>
          <p:cNvSpPr/>
          <p:nvPr/>
        </p:nvSpPr>
        <p:spPr>
          <a:xfrm>
            <a:off x="539552" y="1838322"/>
            <a:ext cx="3675258" cy="13763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85750" indent="-285750" defTabSz="288000">
              <a:buFont typeface="Arial" panose="020B0604020202020204" pitchFamily="34" charset="0"/>
              <a:buChar char="•"/>
            </a:pPr>
            <a:r>
              <a:rPr lang="ru-RU" sz="1400" dirty="0" smtClean="0"/>
              <a:t>Выгодное географическое положение</a:t>
            </a:r>
            <a:r>
              <a:rPr lang="ru-RU" sz="1400" dirty="0"/>
              <a:t>; </a:t>
            </a:r>
          </a:p>
          <a:p>
            <a:pPr marL="285750" indent="-285750" defTabSz="288000">
              <a:buFont typeface="Arial" panose="020B0604020202020204" pitchFamily="34" charset="0"/>
              <a:buChar char="•"/>
            </a:pPr>
            <a:r>
              <a:rPr lang="ru-RU" sz="1400" dirty="0" smtClean="0"/>
              <a:t>Оптимальные трудовые ресурсы;</a:t>
            </a:r>
            <a:endParaRPr lang="ru-RU" sz="1400" dirty="0"/>
          </a:p>
          <a:p>
            <a:pPr marL="285750" indent="-285750" defTabSz="288000">
              <a:buFont typeface="Arial" panose="020B0604020202020204" pitchFamily="34" charset="0"/>
              <a:buChar char="•"/>
            </a:pPr>
            <a:r>
              <a:rPr lang="ru-RU" sz="1400" dirty="0" smtClean="0"/>
              <a:t>Транспортная доступность;</a:t>
            </a:r>
            <a:endParaRPr lang="ru-RU" sz="1400" dirty="0"/>
          </a:p>
          <a:p>
            <a:pPr marL="285750" indent="-285750" defTabSz="288000">
              <a:buFont typeface="Arial" panose="020B0604020202020204" pitchFamily="34" charset="0"/>
              <a:buChar char="•"/>
            </a:pPr>
            <a:r>
              <a:rPr lang="ru-RU" sz="1400" dirty="0" smtClean="0"/>
              <a:t>Культурные и природные достопримечательности;                                                                                                       </a:t>
            </a:r>
            <a:endParaRPr lang="ru-RU" sz="1400" dirty="0"/>
          </a:p>
          <a:p>
            <a:pPr marL="285750" indent="-285750" defTabSz="288000">
              <a:buFont typeface="Arial" panose="020B0604020202020204" pitchFamily="34" charset="0"/>
              <a:buChar char="•"/>
            </a:pPr>
            <a:r>
              <a:rPr lang="ru-RU" sz="1400" dirty="0" smtClean="0"/>
              <a:t>Прозрачная </a:t>
            </a:r>
            <a:r>
              <a:rPr lang="ru-RU" sz="1400" dirty="0"/>
              <a:t>административная среда.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5" y="1285860"/>
            <a:ext cx="436171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Блок-схема: объединение 9"/>
          <p:cNvSpPr/>
          <p:nvPr/>
        </p:nvSpPr>
        <p:spPr>
          <a:xfrm>
            <a:off x="6643702" y="2714620"/>
            <a:ext cx="142876" cy="285752"/>
          </a:xfrm>
          <a:prstGeom prst="flowChartMerg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CustomShape 2"/>
          <p:cNvSpPr/>
          <p:nvPr/>
        </p:nvSpPr>
        <p:spPr>
          <a:xfrm>
            <a:off x="500033" y="3643314"/>
            <a:ext cx="3786215" cy="23258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r>
              <a:rPr lang="ru-RU" sz="1600" b="1" dirty="0" smtClean="0"/>
              <a:t>Территория и демография:</a:t>
            </a:r>
          </a:p>
          <a:p>
            <a:endParaRPr lang="ru-RU" sz="1600" b="1" dirty="0" smtClean="0"/>
          </a:p>
          <a:p>
            <a:r>
              <a:rPr lang="ru-RU" sz="1400" dirty="0" smtClean="0"/>
              <a:t>районный центр — основан в  1928 году, </a:t>
            </a:r>
            <a:endParaRPr lang="en-US" sz="1400" dirty="0" smtClean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400" dirty="0" smtClean="0"/>
              <a:t>площадь </a:t>
            </a:r>
            <a:r>
              <a:rPr lang="ru-RU" sz="1400" dirty="0"/>
              <a:t>территории </a:t>
            </a:r>
            <a:r>
              <a:rPr lang="en-US" sz="1400" dirty="0"/>
              <a:t>—</a:t>
            </a:r>
            <a:r>
              <a:rPr lang="ru-RU" sz="1400" dirty="0"/>
              <a:t> </a:t>
            </a:r>
            <a:r>
              <a:rPr lang="ru-RU" sz="1400" dirty="0">
                <a:ea typeface="Calibri"/>
              </a:rPr>
              <a:t>3,226 тыс. кв. км</a:t>
            </a:r>
            <a:r>
              <a:rPr lang="ru-RU" sz="1400" dirty="0" smtClean="0"/>
              <a:t>;</a:t>
            </a:r>
            <a:endParaRPr lang="ru-RU" sz="1400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400" dirty="0"/>
              <a:t>численность населения </a:t>
            </a:r>
            <a:r>
              <a:rPr lang="ru-RU" sz="1400"/>
              <a:t>— </a:t>
            </a:r>
            <a:r>
              <a:rPr lang="ru-RU" sz="1400" smtClean="0"/>
              <a:t>16143чел</a:t>
            </a:r>
            <a:r>
              <a:rPr lang="ru-RU" sz="1400" dirty="0"/>
              <a:t>.;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400" dirty="0"/>
              <a:t>% к населению области — </a:t>
            </a:r>
            <a:r>
              <a:rPr lang="ru-RU" sz="1400" dirty="0" smtClean="0"/>
              <a:t>0,7%;</a:t>
            </a:r>
            <a:endParaRPr lang="ru-RU" sz="1400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400" dirty="0"/>
              <a:t>численность </a:t>
            </a:r>
            <a:r>
              <a:rPr lang="ru-RU" sz="1400" dirty="0" smtClean="0"/>
              <a:t>трудоспособного </a:t>
            </a:r>
            <a:r>
              <a:rPr lang="ru-RU" sz="1400" dirty="0"/>
              <a:t>– </a:t>
            </a:r>
            <a:r>
              <a:rPr lang="ru-RU" sz="1400" dirty="0" smtClean="0"/>
              <a:t>8,1 тыс.чел</a:t>
            </a:r>
            <a:r>
              <a:rPr lang="ru-RU" sz="1400" dirty="0"/>
              <a:t>.</a:t>
            </a:r>
          </a:p>
          <a:p>
            <a:pPr>
              <a:lnSpc>
                <a:spcPct val="120000"/>
              </a:lnSpc>
            </a:pPr>
            <a:r>
              <a:rPr lang="ru-RU" sz="1400" dirty="0"/>
              <a:t>      </a:t>
            </a:r>
            <a:r>
              <a:rPr lang="ru-RU" sz="1400" dirty="0" smtClean="0"/>
              <a:t>населения района</a:t>
            </a:r>
            <a:endParaRPr lang="ru-RU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novostivolgograda.ru/attachments/a9a73f0587eb8f238a7c7248c0f5d0f1d49aef47/store/fill/1200/630/0a4b32024fa14b41aff26e1decbb2196e24a7b3c43be8cf54867f43e59f7/170719ag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500174"/>
            <a:ext cx="678657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458200" cy="857256"/>
          </a:xfrm>
        </p:spPr>
        <p:txBody>
          <a:bodyPr/>
          <a:lstStyle/>
          <a:p>
            <a:pPr algn="ctr"/>
            <a:r>
              <a:rPr lang="ru-RU" dirty="0" smtClean="0"/>
              <a:t>Сельское хозяйство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38480" y="1065510"/>
            <a:ext cx="3261949" cy="5214974"/>
          </a:xfrm>
          <a:prstGeom prst="roundRect">
            <a:avLst/>
          </a:prstGeom>
          <a:solidFill>
            <a:srgbClr val="F7FD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/>
                <a:ea typeface="Calibri"/>
              </a:rPr>
              <a:t>В сфере сельского хозяйства осуществляют свою деятельность: 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/>
                <a:ea typeface="Calibri"/>
              </a:rPr>
              <a:t>1) 24 коллективных предприятия, с организационно-правовой формой: 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Times New Roman"/>
                <a:ea typeface="Calibri"/>
              </a:rPr>
              <a:t> 22- общество с ограниченной ответственностью;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Times New Roman"/>
                <a:ea typeface="Calibri"/>
              </a:rPr>
              <a:t> 1- акционерное общество;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  <a:latin typeface="Times New Roman"/>
                <a:ea typeface="Calibri"/>
              </a:rPr>
              <a:t> 2 – крестьянское хозяйство (юридические лица);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/>
                <a:ea typeface="Calibri"/>
              </a:rPr>
              <a:t>2) 38 крестьянское (фермерское) хозяйство.</a:t>
            </a:r>
          </a:p>
          <a:p>
            <a:endParaRPr lang="ru-RU" sz="100" dirty="0" smtClean="0">
              <a:solidFill>
                <a:schemeClr val="tx1"/>
              </a:solidFill>
              <a:latin typeface="Times New Roman"/>
              <a:ea typeface="Calibri"/>
            </a:endParaRPr>
          </a:p>
          <a:p>
            <a:endParaRPr lang="ru-RU" sz="100" dirty="0" smtClean="0">
              <a:solidFill>
                <a:schemeClr val="tx1"/>
              </a:solidFill>
              <a:latin typeface="Times New Roman"/>
              <a:ea typeface="Calibri"/>
            </a:endParaRPr>
          </a:p>
          <a:p>
            <a:endParaRPr lang="ru-RU" sz="100" dirty="0" smtClean="0">
              <a:solidFill>
                <a:schemeClr val="tx1"/>
              </a:solidFill>
              <a:latin typeface="Times New Roman"/>
              <a:ea typeface="Calibri"/>
            </a:endParaRPr>
          </a:p>
          <a:p>
            <a:endParaRPr lang="ru-RU" sz="100" dirty="0" smtClean="0">
              <a:solidFill>
                <a:schemeClr val="tx1"/>
              </a:solidFill>
              <a:latin typeface="Times New Roman"/>
              <a:ea typeface="Calibri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Times New Roman"/>
                <a:ea typeface="Calibri"/>
              </a:rPr>
              <a:t>Общая </a:t>
            </a:r>
            <a:r>
              <a:rPr lang="ru-RU" sz="1600" dirty="0">
                <a:solidFill>
                  <a:schemeClr val="tx1"/>
                </a:solidFill>
                <a:latin typeface="Times New Roman"/>
                <a:ea typeface="Calibri"/>
              </a:rPr>
              <a:t>площадь пашни в районе составляет 184,811 тыс. га.</a:t>
            </a:r>
            <a:endParaRPr lang="ru-RU" sz="1600" dirty="0" smtClean="0">
              <a:solidFill>
                <a:schemeClr val="tx1"/>
              </a:solidFill>
              <a:latin typeface="Times New Roman"/>
              <a:ea typeface="Calibri"/>
            </a:endParaRPr>
          </a:p>
          <a:p>
            <a:endParaRPr lang="ru-RU" sz="16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Транспортировка  и  хранение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1"/>
            <a:ext cx="4143404" cy="1857388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Предприятия по транспортировке газа и нефти являются самыми крупными налогоплательщиками  района (Более 15% от общего поступления)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143116"/>
            <a:ext cx="428628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143248"/>
            <a:ext cx="428628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4714876" y="4929198"/>
            <a:ext cx="4143404" cy="1643074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Трудится более 15% работников от общего числа по предприятиям и организациям района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00562" y="1285860"/>
            <a:ext cx="4429156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ООО «ГАЗПРОМ ТРАНСГАЗ ВОЛГОГРАД» Ольховское ЛПУМГ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4282" y="6000768"/>
            <a:ext cx="4429156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АО «ТРАНСНЕФТЬ-ПРИВОЛГА»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Преимущества </a:t>
            </a:r>
            <a:r>
              <a:rPr lang="ru-RU" dirty="0" err="1" smtClean="0">
                <a:solidFill>
                  <a:schemeClr val="tx1"/>
                </a:solidFill>
              </a:rPr>
              <a:t>ОЛЬХОВского</a:t>
            </a:r>
            <a:r>
              <a:rPr lang="ru-RU" dirty="0" smtClean="0">
                <a:solidFill>
                  <a:schemeClr val="tx1"/>
                </a:solidFill>
              </a:rPr>
              <a:t> района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144" y="1196752"/>
            <a:ext cx="726456" cy="72868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15616" y="1196752"/>
            <a:ext cx="3433678" cy="1374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noAutofit/>
          </a:bodyPr>
          <a:lstStyle/>
          <a:p>
            <a:pPr defTabSz="288000"/>
            <a:r>
              <a:rPr lang="ru-RU" sz="1600" b="1" dirty="0">
                <a:solidFill>
                  <a:schemeClr val="tx1"/>
                </a:solidFill>
              </a:rPr>
              <a:t>Выгодное </a:t>
            </a:r>
            <a:endParaRPr lang="en-US" sz="1600" b="1" dirty="0">
              <a:solidFill>
                <a:schemeClr val="tx1"/>
              </a:solidFill>
            </a:endParaRPr>
          </a:p>
          <a:p>
            <a:pPr defTabSz="288000"/>
            <a:r>
              <a:rPr lang="ru-RU" sz="1600" b="1" dirty="0">
                <a:solidFill>
                  <a:schemeClr val="tx1"/>
                </a:solidFill>
              </a:rPr>
              <a:t>географическое положение:</a:t>
            </a:r>
          </a:p>
          <a:p>
            <a:pPr marL="285750" indent="-285750" defTabSz="28800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Ст. </a:t>
            </a:r>
            <a:r>
              <a:rPr lang="ru-RU" sz="1400" dirty="0" err="1" smtClean="0">
                <a:solidFill>
                  <a:schemeClr val="tx1"/>
                </a:solidFill>
              </a:rPr>
              <a:t>Зензеватка</a:t>
            </a:r>
            <a:r>
              <a:rPr lang="ru-RU" sz="1400" dirty="0" smtClean="0">
                <a:solidFill>
                  <a:schemeClr val="tx1"/>
                </a:solidFill>
              </a:rPr>
              <a:t> Приволжской Железной дороги  находится в 5 км от с. Ольховка</a:t>
            </a:r>
            <a:endParaRPr lang="ru-RU" sz="1400" dirty="0">
              <a:solidFill>
                <a:schemeClr val="tx1"/>
              </a:solidFill>
            </a:endParaRPr>
          </a:p>
          <a:p>
            <a:pPr marL="285750" indent="-285750" defTabSz="28800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Волгоград  </a:t>
            </a:r>
            <a:r>
              <a:rPr lang="ru-RU" sz="1400" dirty="0">
                <a:solidFill>
                  <a:schemeClr val="tx1"/>
                </a:solidFill>
              </a:rPr>
              <a:t>—  </a:t>
            </a:r>
            <a:r>
              <a:rPr lang="ru-RU" sz="1400" dirty="0" smtClean="0">
                <a:solidFill>
                  <a:schemeClr val="tx1"/>
                </a:solidFill>
              </a:rPr>
              <a:t>159 </a:t>
            </a:r>
            <a:r>
              <a:rPr lang="ru-RU" sz="1400" dirty="0">
                <a:solidFill>
                  <a:schemeClr val="tx1"/>
                </a:solidFill>
              </a:rPr>
              <a:t>км;</a:t>
            </a:r>
          </a:p>
          <a:p>
            <a:pPr marL="285750" indent="-285750" defTabSz="28800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Саратов </a:t>
            </a:r>
            <a:r>
              <a:rPr lang="ru-RU" sz="1400" dirty="0">
                <a:solidFill>
                  <a:schemeClr val="tx1"/>
                </a:solidFill>
              </a:rPr>
              <a:t>—  </a:t>
            </a:r>
            <a:r>
              <a:rPr lang="ru-RU" sz="1400" dirty="0" smtClean="0">
                <a:solidFill>
                  <a:schemeClr val="tx1"/>
                </a:solidFill>
              </a:rPr>
              <a:t>267 </a:t>
            </a:r>
            <a:r>
              <a:rPr lang="ru-RU" sz="1400" dirty="0">
                <a:solidFill>
                  <a:schemeClr val="tx1"/>
                </a:solidFill>
              </a:rPr>
              <a:t>км.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6671" y="1196752"/>
            <a:ext cx="726456" cy="72868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500694" y="1214422"/>
            <a:ext cx="3430890" cy="1401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noAutofit/>
          </a:bodyPr>
          <a:lstStyle/>
          <a:p>
            <a:r>
              <a:rPr lang="ru-RU" sz="1600" b="1" dirty="0">
                <a:solidFill>
                  <a:schemeClr val="tx1"/>
                </a:solidFill>
              </a:rPr>
              <a:t>Развитая </a:t>
            </a:r>
          </a:p>
          <a:p>
            <a:r>
              <a:rPr lang="ru-RU" sz="1600" b="1" dirty="0">
                <a:solidFill>
                  <a:schemeClr val="tx1"/>
                </a:solidFill>
              </a:rPr>
              <a:t>инженерная инфраструктура: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</a:rPr>
              <a:t>уровень газификации — </a:t>
            </a:r>
            <a:r>
              <a:rPr lang="ru-RU" sz="1400" dirty="0" smtClean="0">
                <a:solidFill>
                  <a:schemeClr val="tx1"/>
                </a:solidFill>
              </a:rPr>
              <a:t>92,65%;</a:t>
            </a:r>
            <a:endParaRPr lang="ru-RU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</a:rPr>
              <a:t>уровень электроснабжения —100 %;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</a:rPr>
              <a:t>уровень </a:t>
            </a:r>
            <a:r>
              <a:rPr lang="ru-RU" sz="1400" dirty="0" err="1">
                <a:solidFill>
                  <a:schemeClr val="tx1"/>
                </a:solidFill>
              </a:rPr>
              <a:t>хол</a:t>
            </a:r>
            <a:r>
              <a:rPr lang="ru-RU" sz="1400" dirty="0">
                <a:solidFill>
                  <a:schemeClr val="tx1"/>
                </a:solidFill>
              </a:rPr>
              <a:t>. водоснабжения —  </a:t>
            </a:r>
            <a:r>
              <a:rPr lang="ru-RU" sz="1400" dirty="0" smtClean="0">
                <a:solidFill>
                  <a:schemeClr val="tx1"/>
                </a:solidFill>
              </a:rPr>
              <a:t>82,25 </a:t>
            </a:r>
            <a:r>
              <a:rPr lang="ru-RU" sz="1400" dirty="0">
                <a:solidFill>
                  <a:schemeClr val="tx1"/>
                </a:solidFill>
              </a:rPr>
              <a:t>%;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</a:rPr>
              <a:t>транспортная доступность — </a:t>
            </a:r>
            <a:r>
              <a:rPr lang="ru-RU" sz="1400" dirty="0" smtClean="0">
                <a:solidFill>
                  <a:schemeClr val="tx1"/>
                </a:solidFill>
              </a:rPr>
              <a:t>100,0 </a:t>
            </a:r>
            <a:r>
              <a:rPr lang="ru-RU" sz="1400" dirty="0">
                <a:solidFill>
                  <a:schemeClr val="tx1"/>
                </a:solidFill>
              </a:rPr>
              <a:t>%.</a:t>
            </a:r>
            <a:endParaRPr lang="ru-RU" sz="14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144" y="3068960"/>
            <a:ext cx="726456" cy="72868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098311" y="3068960"/>
            <a:ext cx="3545127" cy="11061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noAutofit/>
          </a:bodyPr>
          <a:lstStyle/>
          <a:p>
            <a:r>
              <a:rPr lang="ru-RU" sz="1600" b="1" dirty="0">
                <a:solidFill>
                  <a:schemeClr val="tx1"/>
                </a:solidFill>
              </a:rPr>
              <a:t>Протяженность дорог: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регионального </a:t>
            </a:r>
            <a:r>
              <a:rPr lang="ru-RU" sz="1400" dirty="0">
                <a:solidFill>
                  <a:schemeClr val="tx1"/>
                </a:solidFill>
              </a:rPr>
              <a:t>значения —  </a:t>
            </a:r>
            <a:r>
              <a:rPr lang="ru-RU" sz="1400" dirty="0" smtClean="0">
                <a:solidFill>
                  <a:schemeClr val="tx1"/>
                </a:solidFill>
              </a:rPr>
              <a:t>258,41 </a:t>
            </a:r>
            <a:r>
              <a:rPr lang="ru-RU" sz="1400" dirty="0">
                <a:solidFill>
                  <a:schemeClr val="tx1"/>
                </a:solidFill>
              </a:rPr>
              <a:t>км</a:t>
            </a:r>
            <a:r>
              <a:rPr lang="ru-RU" sz="1400" dirty="0" smtClean="0">
                <a:solidFill>
                  <a:schemeClr val="tx1"/>
                </a:solidFill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местного </a:t>
            </a:r>
            <a:r>
              <a:rPr lang="ru-RU" sz="1400" dirty="0">
                <a:solidFill>
                  <a:schemeClr val="tx1"/>
                </a:solidFill>
              </a:rPr>
              <a:t>значения —  </a:t>
            </a:r>
            <a:r>
              <a:rPr lang="ru-RU" sz="1400" dirty="0" smtClean="0">
                <a:solidFill>
                  <a:schemeClr val="tx1"/>
                </a:solidFill>
              </a:rPr>
              <a:t>643,0 </a:t>
            </a:r>
            <a:r>
              <a:rPr lang="ru-RU" sz="1400" dirty="0">
                <a:solidFill>
                  <a:schemeClr val="tx1"/>
                </a:solidFill>
              </a:rPr>
              <a:t>км.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6671" y="3093781"/>
            <a:ext cx="726456" cy="728689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572132" y="3071810"/>
            <a:ext cx="2928958" cy="135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noAutofit/>
          </a:bodyPr>
          <a:lstStyle/>
          <a:p>
            <a:r>
              <a:rPr lang="ru-RU" sz="1600" b="1" dirty="0">
                <a:solidFill>
                  <a:schemeClr val="tx1"/>
                </a:solidFill>
              </a:rPr>
              <a:t>Минимальное время в пути</a:t>
            </a:r>
            <a:endParaRPr lang="ru-RU" sz="1400" dirty="0">
              <a:solidFill>
                <a:schemeClr val="tx1"/>
              </a:solidFill>
            </a:endParaRPr>
          </a:p>
          <a:p>
            <a:r>
              <a:rPr lang="ru-RU" sz="1400" dirty="0">
                <a:solidFill>
                  <a:schemeClr val="tx1"/>
                </a:solidFill>
              </a:rPr>
              <a:t>на </a:t>
            </a:r>
            <a:r>
              <a:rPr lang="ru-RU" sz="1400" dirty="0" smtClean="0">
                <a:solidFill>
                  <a:schemeClr val="tx1"/>
                </a:solidFill>
              </a:rPr>
              <a:t>электропоезде до г. Волгоград – 3 часа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Автобусным транспортом </a:t>
            </a:r>
            <a:endParaRPr lang="ru-RU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Волгоград </a:t>
            </a:r>
            <a:r>
              <a:rPr lang="ru-RU" sz="1400" dirty="0">
                <a:solidFill>
                  <a:schemeClr val="tx1"/>
                </a:solidFill>
              </a:rPr>
              <a:t>— </a:t>
            </a:r>
            <a:r>
              <a:rPr lang="ru-RU" sz="1400" dirty="0" smtClean="0">
                <a:solidFill>
                  <a:schemeClr val="tx1"/>
                </a:solidFill>
              </a:rPr>
              <a:t>2,5 </a:t>
            </a:r>
            <a:r>
              <a:rPr lang="ru-RU" sz="1400" dirty="0">
                <a:solidFill>
                  <a:schemeClr val="tx1"/>
                </a:solidFill>
              </a:rPr>
              <a:t>часа;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Камышин </a:t>
            </a:r>
            <a:r>
              <a:rPr lang="ru-RU" sz="1400" dirty="0">
                <a:solidFill>
                  <a:schemeClr val="tx1"/>
                </a:solidFill>
              </a:rPr>
              <a:t>— </a:t>
            </a:r>
            <a:r>
              <a:rPr lang="ru-RU" sz="1400" dirty="0" smtClean="0">
                <a:solidFill>
                  <a:schemeClr val="tx1"/>
                </a:solidFill>
              </a:rPr>
              <a:t>1,5 часа.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620" y="4739038"/>
            <a:ext cx="726456" cy="728689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103344" y="4735325"/>
            <a:ext cx="4044720" cy="13579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noAutofit/>
          </a:bodyPr>
          <a:lstStyle/>
          <a:p>
            <a:pPr defTabSz="252000"/>
            <a:r>
              <a:rPr lang="ru-RU" sz="1600" b="1" dirty="0">
                <a:solidFill>
                  <a:schemeClr val="tx1"/>
                </a:solidFill>
              </a:rPr>
              <a:t>Развитая транспортная сеть:</a:t>
            </a:r>
          </a:p>
          <a:p>
            <a:pPr marL="285750" indent="-285750" defTabSz="25200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Региональные  дороги  «</a:t>
            </a:r>
            <a:r>
              <a:rPr lang="ru-RU" sz="1400" dirty="0" err="1" smtClean="0">
                <a:solidFill>
                  <a:schemeClr val="tx1"/>
                </a:solidFill>
              </a:rPr>
              <a:t>Иловля</a:t>
            </a:r>
            <a:r>
              <a:rPr lang="ru-RU" sz="1400" dirty="0" smtClean="0">
                <a:solidFill>
                  <a:schemeClr val="tx1"/>
                </a:solidFill>
              </a:rPr>
              <a:t>-Ольховка-Камышин» и «Фролово – Ольховка – Камышин»;</a:t>
            </a:r>
            <a:endParaRPr lang="ru-RU" sz="1400" dirty="0">
              <a:solidFill>
                <a:schemeClr val="tx1"/>
              </a:solidFill>
            </a:endParaRPr>
          </a:p>
          <a:p>
            <a:pPr marL="285750" indent="-285750" defTabSz="25200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Приволжская </a:t>
            </a:r>
            <a:r>
              <a:rPr lang="ru-RU" sz="1400" dirty="0">
                <a:solidFill>
                  <a:schemeClr val="tx1"/>
                </a:solidFill>
              </a:rPr>
              <a:t>железная дорога;</a:t>
            </a:r>
          </a:p>
          <a:p>
            <a:pPr marL="285750" indent="-285750" defTabSz="25200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</a:rPr>
              <a:t>водный путь </a:t>
            </a:r>
            <a:r>
              <a:rPr lang="ru-RU" sz="1400" dirty="0" smtClean="0">
                <a:solidFill>
                  <a:schemeClr val="tx1"/>
                </a:solidFill>
              </a:rPr>
              <a:t>в 70 км из порта г. Камышина.</a:t>
            </a:r>
            <a:endParaRPr lang="ru-RU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Инженерная инфраструктура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495" y="2517103"/>
            <a:ext cx="753521" cy="7558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087" y="4473363"/>
            <a:ext cx="753521" cy="75583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85852" y="1285860"/>
            <a:ext cx="4098185" cy="1124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noAutofit/>
          </a:bodyPr>
          <a:lstStyle/>
          <a:p>
            <a:pPr defTabSz="288000"/>
            <a:r>
              <a:rPr lang="ru-RU" sz="1600" b="1" dirty="0" smtClean="0">
                <a:solidFill>
                  <a:schemeClr val="tx1"/>
                </a:solidFill>
              </a:rPr>
              <a:t>Газоснабжение</a:t>
            </a:r>
            <a:r>
              <a:rPr lang="ru-RU" sz="1600" b="1" dirty="0">
                <a:solidFill>
                  <a:schemeClr val="tx1"/>
                </a:solidFill>
              </a:rPr>
              <a:t>:</a:t>
            </a:r>
          </a:p>
          <a:p>
            <a:r>
              <a:rPr lang="ru-RU" sz="1400" b="1" dirty="0" smtClean="0">
                <a:solidFill>
                  <a:schemeClr val="tx1"/>
                </a:solidFill>
              </a:rPr>
              <a:t>Уровень газификации</a:t>
            </a:r>
            <a:r>
              <a:rPr lang="ru-RU" sz="1400" dirty="0" smtClean="0">
                <a:solidFill>
                  <a:schemeClr val="tx1"/>
                </a:solidFill>
              </a:rPr>
              <a:t> природным газом Ольховского района– 92,65%.</a:t>
            </a: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9633" y="2492896"/>
            <a:ext cx="4098185" cy="1572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noAutofit/>
          </a:bodyPr>
          <a:lstStyle/>
          <a:p>
            <a:r>
              <a:rPr lang="ru-RU" sz="1600" b="1" dirty="0">
                <a:solidFill>
                  <a:schemeClr val="tx1"/>
                </a:solidFill>
              </a:rPr>
              <a:t>Водоотведение: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- очистные сооружения канализации – 1 шт.</a:t>
            </a: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r>
              <a:rPr lang="ru-RU" sz="1400" dirty="0" smtClean="0">
                <a:solidFill>
                  <a:schemeClr val="tx1"/>
                </a:solidFill>
              </a:rPr>
              <a:t>- канализационные сети по всем видам собственности - 8,5 км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59633" y="4415354"/>
            <a:ext cx="4526814" cy="15854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noAutofit/>
          </a:bodyPr>
          <a:lstStyle/>
          <a:p>
            <a:pPr defTabSz="252000"/>
            <a:r>
              <a:rPr lang="ru-RU" sz="1600" b="1" dirty="0">
                <a:solidFill>
                  <a:schemeClr val="tx1"/>
                </a:solidFill>
              </a:rPr>
              <a:t>Уровень благоустройства жилищного фонда:</a:t>
            </a:r>
          </a:p>
          <a:p>
            <a:r>
              <a:rPr lang="ru-RU" sz="1400" b="1" dirty="0" smtClean="0">
                <a:solidFill>
                  <a:schemeClr val="tx1"/>
                </a:solidFill>
              </a:rPr>
              <a:t>-</a:t>
            </a:r>
            <a:r>
              <a:rPr lang="ru-RU" sz="1400" dirty="0" smtClean="0">
                <a:solidFill>
                  <a:schemeClr val="tx1"/>
                </a:solidFill>
              </a:rPr>
              <a:t> общая площадь жилых помещений – 9 562,32 м3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- централизованное водоснабжение – 82,25 %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- централизованное водоотведение – 30,00 %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- сетевой газ – 98,00 %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- автономное газовое отопление – 100 %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1" y="1285860"/>
            <a:ext cx="785818" cy="774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Рисунок 12" descr="olhovka34_264721147_1256339744842438_2000270063856368786_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0694" y="1142984"/>
            <a:ext cx="3500462" cy="2893215"/>
          </a:xfrm>
          <a:prstGeom prst="rect">
            <a:avLst/>
          </a:prstGeom>
        </p:spPr>
      </p:pic>
      <p:pic>
        <p:nvPicPr>
          <p:cNvPr id="15" name="Содержимое 14" descr="olhovka34_265279007_223646003210849_4147370473094940443_n.jpg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5500694" y="4143380"/>
            <a:ext cx="3500462" cy="2508249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Инженерная инфраструктура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857364"/>
            <a:ext cx="720081" cy="7222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071810"/>
            <a:ext cx="720081" cy="7222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4500570"/>
            <a:ext cx="720081" cy="722295"/>
          </a:xfrm>
          <a:prstGeom prst="rect">
            <a:avLst/>
          </a:prstGeom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357290" y="1714488"/>
            <a:ext cx="7072362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Водоснабжение: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уличные водопроводные сети по всем видам собственности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223,129 км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установленная производственная мощность водопровода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0,76 тыс. куб.м/сутки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Электроснабжение: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организации осуществляющие электроснабжение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ПАО "МРСК ЮГА"-"ВЭ",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протяженность питающих линий – 143,00 км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опоры освещения – 3327 шт.,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общее количество светильников – 1597 шт.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ru-RU" sz="1400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ru-RU" sz="1400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Газоснабжение: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газифицировано 25 населенных пунктов, в которых проживает 98 %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Природные  ресурсы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643050"/>
            <a:ext cx="759474" cy="7618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187" y="3000372"/>
            <a:ext cx="759474" cy="76180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00166" y="1643050"/>
            <a:ext cx="2929596" cy="8009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noAutofit/>
          </a:bodyPr>
          <a:lstStyle/>
          <a:p>
            <a:r>
              <a:rPr lang="ru-RU" sz="1400" b="1" dirty="0">
                <a:solidFill>
                  <a:schemeClr val="tx1"/>
                </a:solidFill>
              </a:rPr>
              <a:t>Земли сельскохозяйственного назначения для развития аграрного сектора экономики</a:t>
            </a:r>
          </a:p>
          <a:p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1357298"/>
            <a:ext cx="392909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1500166" y="3000372"/>
            <a:ext cx="3143272" cy="2643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no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</a:rPr>
              <a:t>Месторождения общераспространенных полезных ископаемых: </a:t>
            </a:r>
          </a:p>
          <a:p>
            <a:pPr>
              <a:buFontTx/>
              <a:buChar char="-"/>
            </a:pPr>
            <a:r>
              <a:rPr lang="ru-RU" sz="1400" b="1" dirty="0" smtClean="0">
                <a:solidFill>
                  <a:schemeClr val="tx1"/>
                </a:solidFill>
              </a:rPr>
              <a:t>кирпичное сырье,</a:t>
            </a:r>
          </a:p>
          <a:p>
            <a:pPr>
              <a:buFontTx/>
              <a:buChar char="-"/>
            </a:pPr>
            <a:r>
              <a:rPr lang="ru-RU" sz="1400" b="1" dirty="0" smtClean="0">
                <a:solidFill>
                  <a:schemeClr val="tx1"/>
                </a:solidFill>
              </a:rPr>
              <a:t> каменные стройматериалы,</a:t>
            </a:r>
          </a:p>
          <a:p>
            <a:pPr>
              <a:buFontTx/>
              <a:buChar char="-"/>
            </a:pPr>
            <a:r>
              <a:rPr lang="ru-RU" sz="1400" b="1" dirty="0" smtClean="0">
                <a:solidFill>
                  <a:schemeClr val="tx1"/>
                </a:solidFill>
              </a:rPr>
              <a:t> пески для строительных работ, </a:t>
            </a:r>
          </a:p>
          <a:p>
            <a:pPr>
              <a:buFontTx/>
              <a:buChar char="-"/>
            </a:pPr>
            <a:r>
              <a:rPr lang="ru-RU" sz="1400" b="1" dirty="0" smtClean="0">
                <a:solidFill>
                  <a:schemeClr val="tx1"/>
                </a:solidFill>
              </a:rPr>
              <a:t> карбонатные породы для  строительной извести, </a:t>
            </a:r>
          </a:p>
          <a:p>
            <a:pPr>
              <a:buFontTx/>
              <a:buChar char="-"/>
            </a:pPr>
            <a:r>
              <a:rPr lang="ru-RU" sz="1400" b="1" dirty="0" smtClean="0">
                <a:solidFill>
                  <a:schemeClr val="tx1"/>
                </a:solidFill>
              </a:rPr>
              <a:t> опок для </a:t>
            </a:r>
            <a:r>
              <a:rPr lang="ru-RU" sz="1400" b="1" dirty="0" err="1" smtClean="0">
                <a:solidFill>
                  <a:schemeClr val="tx1"/>
                </a:solidFill>
              </a:rPr>
              <a:t>термолита</a:t>
            </a:r>
            <a:r>
              <a:rPr lang="ru-RU" sz="1400" b="1" dirty="0" smtClean="0">
                <a:solidFill>
                  <a:schemeClr val="tx1"/>
                </a:solidFill>
              </a:rPr>
              <a:t>, </a:t>
            </a:r>
          </a:p>
          <a:p>
            <a:pPr>
              <a:buFontTx/>
              <a:buChar char="-"/>
            </a:pPr>
            <a:r>
              <a:rPr lang="ru-RU" sz="1400" b="1" dirty="0" smtClean="0">
                <a:solidFill>
                  <a:schemeClr val="tx1"/>
                </a:solidFill>
              </a:rPr>
              <a:t> пласты белых мергелей.</a:t>
            </a: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10245" name="Picture 5" descr="Картинки по запросу меловые горы ольховка картинк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3714752"/>
            <a:ext cx="3925333" cy="26035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Историко-культурные ресурсы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pic>
        <p:nvPicPr>
          <p:cNvPr id="6" name="Рисунок 5" descr="http://olhovskij.volgograd.ru/activity/invest/%D0%9A%D0%91%20%D0%BC.png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929322" y="2928934"/>
            <a:ext cx="3071834" cy="1714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Гайворонская\Downloads\IMG_20180923_112811.jpg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42844" y="4429132"/>
            <a:ext cx="5000660" cy="2286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Гайворонская\Downloads\IMG_20180923_113707.jpg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42844" y="5286388"/>
            <a:ext cx="1857388" cy="142876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285720" y="1214422"/>
            <a:ext cx="5500726" cy="3143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defTabSz="702366"/>
            <a:r>
              <a:rPr lang="ru-RU" sz="1600" b="1" dirty="0" smtClean="0">
                <a:solidFill>
                  <a:prstClr val="black"/>
                </a:solidFill>
                <a:latin typeface="Franklin Gothic Demi" pitchFamily="34" charset="0"/>
                <a:cs typeface="Calibri" pitchFamily="34" charset="0"/>
              </a:rPr>
              <a:t>Богатый историко-культурный потенциал</a:t>
            </a:r>
          </a:p>
          <a:p>
            <a:pPr lvl="0" defTabSz="702366"/>
            <a:r>
              <a:rPr lang="ru-RU" sz="1600" b="1" dirty="0" smtClean="0">
                <a:solidFill>
                  <a:prstClr val="black"/>
                </a:solidFill>
                <a:latin typeface="Franklin Gothic Demi" pitchFamily="34" charset="0"/>
                <a:cs typeface="Calibri" pitchFamily="34" charset="0"/>
              </a:rPr>
              <a:t>Основные достопримечательности:</a:t>
            </a:r>
          </a:p>
          <a:p>
            <a:pPr lvl="0" defTabSz="702366">
              <a:buFontTx/>
              <a:buChar char="-"/>
            </a:pPr>
            <a:r>
              <a:rPr lang="ru-RU" sz="1600" b="1" dirty="0" smtClean="0">
                <a:solidFill>
                  <a:prstClr val="black"/>
                </a:solidFill>
                <a:latin typeface="Franklin Gothic Demi" pitchFamily="34" charset="0"/>
                <a:cs typeface="Calibri" pitchFamily="34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Franklin Gothic Demi" pitchFamily="34" charset="0"/>
                <a:cs typeface="Calibri" pitchFamily="34" charset="0"/>
              </a:rPr>
              <a:t>Ахтырский </a:t>
            </a:r>
            <a:r>
              <a:rPr lang="ru-RU" sz="1600" dirty="0" err="1" smtClean="0">
                <a:solidFill>
                  <a:prstClr val="black"/>
                </a:solidFill>
                <a:latin typeface="Franklin Gothic Demi" pitchFamily="34" charset="0"/>
                <a:cs typeface="Calibri" pitchFamily="34" charset="0"/>
              </a:rPr>
              <a:t>Гусевский</a:t>
            </a:r>
            <a:r>
              <a:rPr lang="ru-RU" sz="1600" dirty="0" smtClean="0">
                <a:solidFill>
                  <a:prstClr val="black"/>
                </a:solidFill>
                <a:latin typeface="Franklin Gothic Demi" pitchFamily="34" charset="0"/>
                <a:cs typeface="Calibri" pitchFamily="34" charset="0"/>
              </a:rPr>
              <a:t> женский монастырь</a:t>
            </a:r>
          </a:p>
          <a:p>
            <a:pPr lvl="0" defTabSz="702366">
              <a:buFontTx/>
              <a:buChar char="-"/>
            </a:pPr>
            <a:r>
              <a:rPr lang="ru-RU" sz="1600" dirty="0" smtClean="0">
                <a:solidFill>
                  <a:prstClr val="black"/>
                </a:solidFill>
                <a:latin typeface="Franklin Gothic Demi" pitchFamily="34" charset="0"/>
                <a:cs typeface="Calibri" pitchFamily="34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Franklin Gothic Demi" pitchFamily="34" charset="0"/>
                <a:cs typeface="Calibri" pitchFamily="34" charset="0"/>
              </a:rPr>
              <a:t>Каменнобродский</a:t>
            </a:r>
            <a:r>
              <a:rPr lang="ru-RU" sz="1600" dirty="0" smtClean="0">
                <a:solidFill>
                  <a:prstClr val="black"/>
                </a:solidFill>
                <a:latin typeface="Franklin Gothic Demi" pitchFamily="34" charset="0"/>
                <a:cs typeface="Calibri" pitchFamily="34" charset="0"/>
              </a:rPr>
              <a:t> Белогорский </a:t>
            </a:r>
            <a:r>
              <a:rPr lang="ru-RU" sz="1600" dirty="0" err="1" smtClean="0">
                <a:solidFill>
                  <a:prstClr val="black"/>
                </a:solidFill>
                <a:latin typeface="Franklin Gothic Demi" pitchFamily="34" charset="0"/>
                <a:cs typeface="Calibri" pitchFamily="34" charset="0"/>
              </a:rPr>
              <a:t>Свято-троицкий</a:t>
            </a:r>
            <a:r>
              <a:rPr lang="ru-RU" sz="1600" dirty="0" smtClean="0">
                <a:solidFill>
                  <a:prstClr val="black"/>
                </a:solidFill>
                <a:latin typeface="Franklin Gothic Demi" pitchFamily="34" charset="0"/>
                <a:cs typeface="Calibri" pitchFamily="34" charset="0"/>
              </a:rPr>
              <a:t> монастырь с подземными пещерами и 400 – летними дубами.</a:t>
            </a:r>
          </a:p>
          <a:p>
            <a:pPr lvl="0" defTabSz="702366">
              <a:buFontTx/>
              <a:buChar char="-"/>
            </a:pPr>
            <a:r>
              <a:rPr lang="ru-RU" sz="1600" dirty="0" smtClean="0">
                <a:solidFill>
                  <a:prstClr val="black"/>
                </a:solidFill>
                <a:latin typeface="Franklin Gothic Demi" pitchFamily="34" charset="0"/>
                <a:cs typeface="Calibri" pitchFamily="34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Franklin Gothic Demi" pitchFamily="34" charset="0"/>
              </a:rPr>
              <a:t>Чёртово игрище (Марсианская поляна, Ржавые пески) — песчаный кратер неизвестного происхождения.</a:t>
            </a:r>
          </a:p>
          <a:p>
            <a:pPr lvl="0" defTabSz="702366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latin typeface="Franklin Gothic Demi" pitchFamily="34" charset="0"/>
                <a:cs typeface="Calibri" pitchFamily="34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Franklin Gothic Demi" pitchFamily="34" charset="0"/>
              </a:rPr>
              <a:t>Своеобразная визитная карточка района — это пласты белых мергелей и писчего мела </a:t>
            </a:r>
            <a:r>
              <a:rPr lang="ru-RU" sz="1600" dirty="0" err="1" smtClean="0">
                <a:solidFill>
                  <a:schemeClr val="tx1"/>
                </a:solidFill>
                <a:latin typeface="Franklin Gothic Demi" pitchFamily="34" charset="0"/>
              </a:rPr>
              <a:t>туронского</a:t>
            </a:r>
            <a:r>
              <a:rPr lang="ru-RU" sz="1600" dirty="0" smtClean="0">
                <a:solidFill>
                  <a:schemeClr val="tx1"/>
                </a:solidFill>
                <a:latin typeface="Franklin Gothic Demi" pitchFamily="34" charset="0"/>
              </a:rPr>
              <a:t> яруса, выступающие по правому берегу </a:t>
            </a:r>
            <a:r>
              <a:rPr lang="ru-RU" sz="1600" dirty="0" err="1" smtClean="0">
                <a:solidFill>
                  <a:schemeClr val="tx1"/>
                </a:solidFill>
                <a:latin typeface="Franklin Gothic Demi" pitchFamily="34" charset="0"/>
              </a:rPr>
              <a:t>Иловли</a:t>
            </a:r>
            <a:r>
              <a:rPr lang="ru-RU" sz="1600" dirty="0" smtClean="0">
                <a:solidFill>
                  <a:schemeClr val="tx1"/>
                </a:solidFill>
                <a:latin typeface="Franklin Gothic Demi" pitchFamily="34" charset="0"/>
              </a:rPr>
              <a:t> и образующие живописные белоснежные обрывы</a:t>
            </a:r>
            <a:endParaRPr lang="ru-RU" sz="1600" dirty="0" smtClean="0">
              <a:solidFill>
                <a:schemeClr val="tx1"/>
              </a:solidFill>
              <a:latin typeface="Franklin Gothic Demi" pitchFamily="34" charset="0"/>
              <a:cs typeface="Calibri" pitchFamily="34" charset="0"/>
            </a:endParaRPr>
          </a:p>
          <a:p>
            <a:pPr lvl="0" defTabSz="702366"/>
            <a:endParaRPr lang="ru-RU" sz="1600" b="1" dirty="0" smtClean="0">
              <a:solidFill>
                <a:prstClr val="black"/>
              </a:solidFill>
              <a:latin typeface="Franklin Gothic Demi" pitchFamily="34" charset="0"/>
              <a:cs typeface="Calibri" pitchFamily="34" charset="0"/>
            </a:endParaRPr>
          </a:p>
          <a:p>
            <a:pPr lvl="0" defTabSz="702366"/>
            <a:endParaRPr lang="ru-RU" sz="1600" b="1" dirty="0">
              <a:solidFill>
                <a:prstClr val="black"/>
              </a:solidFill>
              <a:latin typeface="Franklin Gothic Demi" pitchFamily="34" charset="0"/>
              <a:cs typeface="Calibri" pitchFamily="34" charset="0"/>
            </a:endParaRPr>
          </a:p>
        </p:txBody>
      </p:sp>
      <p:pic>
        <p:nvPicPr>
          <p:cNvPr id="10" name="Рисунок 9" descr="http://olhovskij.volgograd.ru/activity/invest/%D0%B3%D0%BE%D1%80%D0%B8.png"/>
          <p:cNvPicPr/>
          <p:nvPr/>
        </p:nvPicPr>
        <p:blipFill>
          <a:blip r:embed="rId5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143504" y="4429132"/>
            <a:ext cx="3857652" cy="2285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://olhovskij.volgograd.ru/activity/invest/1%20(1).jpg"/>
          <p:cNvPicPr/>
          <p:nvPr/>
        </p:nvPicPr>
        <p:blipFill>
          <a:blip r:embed="rId6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929322" y="1142984"/>
            <a:ext cx="3071834" cy="1785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1398</TotalTime>
  <Words>813</Words>
  <Application>Microsoft Office PowerPoint</Application>
  <PresentationFormat>Экран (4:3)</PresentationFormat>
  <Paragraphs>164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Инвестиционный паспорт ольховского муниципального волгоградской области</vt:lpstr>
      <vt:lpstr>Информация о районе</vt:lpstr>
      <vt:lpstr>Сельское хозяйство</vt:lpstr>
      <vt:lpstr>Транспортировка  и  хранение</vt:lpstr>
      <vt:lpstr> Преимущества ОЛЬХОВского района </vt:lpstr>
      <vt:lpstr>Инженерная инфраструктура </vt:lpstr>
      <vt:lpstr>Инженерная инфраструктура</vt:lpstr>
      <vt:lpstr>Природные  ресурсы</vt:lpstr>
      <vt:lpstr> Историко-культурные ресурсы </vt:lpstr>
      <vt:lpstr> Социальная инфраструктура </vt:lpstr>
      <vt:lpstr> Инвестиционные площадки </vt:lpstr>
      <vt:lpstr> Инфраструктура поддержки инвесторов </vt:lpstr>
      <vt:lpstr> Команда поддержки инвестора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Инвестиционный паспорт ольховского муниципального волгоградской области</dc:title>
  <dc:creator>Экономика</dc:creator>
  <cp:lastModifiedBy>Пользователь</cp:lastModifiedBy>
  <cp:revision>100</cp:revision>
  <dcterms:created xsi:type="dcterms:W3CDTF">2019-08-14T08:10:56Z</dcterms:created>
  <dcterms:modified xsi:type="dcterms:W3CDTF">2023-02-10T12:22:50Z</dcterms:modified>
</cp:coreProperties>
</file>