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23"/>
  </p:notesMasterIdLst>
  <p:sldIdLst>
    <p:sldId id="256" r:id="rId2"/>
    <p:sldId id="276" r:id="rId3"/>
    <p:sldId id="278" r:id="rId4"/>
    <p:sldId id="280" r:id="rId5"/>
    <p:sldId id="281" r:id="rId6"/>
    <p:sldId id="283" r:id="rId7"/>
    <p:sldId id="282" r:id="rId8"/>
    <p:sldId id="284" r:id="rId9"/>
    <p:sldId id="285" r:id="rId10"/>
    <p:sldId id="293" r:id="rId11"/>
    <p:sldId id="288" r:id="rId12"/>
    <p:sldId id="297" r:id="rId13"/>
    <p:sldId id="286" r:id="rId14"/>
    <p:sldId id="296" r:id="rId15"/>
    <p:sldId id="287" r:id="rId16"/>
    <p:sldId id="289" r:id="rId17"/>
    <p:sldId id="272" r:id="rId18"/>
    <p:sldId id="290" r:id="rId19"/>
    <p:sldId id="298" r:id="rId20"/>
    <p:sldId id="291" r:id="rId21"/>
    <p:sldId id="29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9C0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34" autoAdjust="0"/>
    <p:restoredTop sz="94660"/>
  </p:normalViewPr>
  <p:slideViewPr>
    <p:cSldViewPr>
      <p:cViewPr>
        <p:scale>
          <a:sx n="100" d="100"/>
          <a:sy n="100" d="100"/>
        </p:scale>
        <p:origin x="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50"/>
      <c:perspective val="30"/>
    </c:view3D>
    <c:plotArea>
      <c:layout>
        <c:manualLayout>
          <c:layoutTarget val="inner"/>
          <c:xMode val="edge"/>
          <c:yMode val="edge"/>
          <c:x val="1.0061266507415617E-2"/>
          <c:y val="0.10274482229884117"/>
          <c:w val="0.5952686497634565"/>
          <c:h val="0.8471130785095348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 районного бюджета на 2017 год, %</c:v>
                </c:pt>
              </c:strCache>
            </c:strRef>
          </c:tx>
          <c:spPr>
            <a:ln w="28575">
              <a:noFill/>
            </a:ln>
          </c:spPr>
          <c:explosion val="25"/>
          <c:dPt>
            <c:idx val="0"/>
            <c:bubble3D val="1"/>
            <c:explosion val="0"/>
          </c:dPt>
          <c:dPt>
            <c:idx val="1"/>
            <c:bubble3D val="1"/>
            <c:explosion val="21"/>
          </c:dPt>
          <c:dPt>
            <c:idx val="3"/>
            <c:bubble3D val="1"/>
            <c:explosion val="20"/>
          </c:dPt>
          <c:dPt>
            <c:idx val="4"/>
            <c:bubble3D val="1"/>
            <c:explosion val="24"/>
            <c:spPr>
              <a:solidFill>
                <a:schemeClr val="accent5">
                  <a:lumMod val="40000"/>
                  <a:lumOff val="60000"/>
                </a:schemeClr>
              </a:solidFill>
              <a:ln w="28575">
                <a:noFill/>
              </a:ln>
            </c:spPr>
          </c:dPt>
          <c:dPt>
            <c:idx val="5"/>
            <c:bubble3D val="1"/>
            <c:explosion val="6"/>
            <c:spPr>
              <a:solidFill>
                <a:schemeClr val="accent4">
                  <a:lumMod val="60000"/>
                  <a:lumOff val="40000"/>
                </a:schemeClr>
              </a:solidFill>
              <a:ln w="28575">
                <a:noFill/>
              </a:ln>
            </c:spPr>
          </c:dPt>
          <c:dPt>
            <c:idx val="6"/>
            <c:bubble3D val="1"/>
            <c:explosion val="27"/>
          </c:dPt>
          <c:dPt>
            <c:idx val="8"/>
            <c:bubble3D val="1"/>
            <c:explosion val="22"/>
          </c:dPt>
          <c:dPt>
            <c:idx val="10"/>
            <c:bubble3D val="1"/>
            <c:explosion val="15"/>
            <c:spPr>
              <a:solidFill>
                <a:schemeClr val="accent5">
                  <a:lumMod val="75000"/>
                </a:schemeClr>
              </a:solidFill>
              <a:ln w="28575">
                <a:noFill/>
              </a:ln>
            </c:spPr>
          </c:dPt>
          <c:dLbls>
            <c:dLbl>
              <c:idx val="0"/>
              <c:layout>
                <c:manualLayout>
                  <c:x val="7.367315802602345E-2"/>
                  <c:y val="-4.7862912864732758E-2"/>
                </c:manualLayout>
              </c:layout>
              <c:showVal val="1"/>
            </c:dLbl>
            <c:dLbl>
              <c:idx val="1"/>
              <c:layout>
                <c:manualLayout>
                  <c:x val="-4.9649302147972307E-2"/>
                  <c:y val="-9.5725825729465544E-2"/>
                </c:manualLayout>
              </c:layout>
              <c:showVal val="1"/>
            </c:dLbl>
            <c:dLbl>
              <c:idx val="2"/>
              <c:layout>
                <c:manualLayout>
                  <c:x val="5.6572082034721024E-3"/>
                  <c:y val="-1.7483153762164971E-2"/>
                </c:manualLayout>
              </c:layout>
              <c:showVal val="1"/>
            </c:dLbl>
            <c:dLbl>
              <c:idx val="3"/>
              <c:layout>
                <c:manualLayout>
                  <c:x val="-8.4257274436170843E-2"/>
                  <c:y val="4.7764925799025387E-2"/>
                </c:manualLayout>
              </c:layout>
              <c:showVal val="1"/>
            </c:dLbl>
            <c:dLbl>
              <c:idx val="4"/>
              <c:layout>
                <c:manualLayout>
                  <c:x val="4.4844530972362101E-2"/>
                  <c:y val="5.9258844499192782E-2"/>
                </c:manualLayout>
              </c:layout>
              <c:showVal val="1"/>
            </c:dLbl>
            <c:dLbl>
              <c:idx val="5"/>
              <c:layout>
                <c:manualLayout>
                  <c:x val="-5.4454073323582604E-2"/>
                  <c:y val="4.5583726537840718E-3"/>
                </c:manualLayout>
              </c:layout>
              <c:showVal val="1"/>
            </c:dLbl>
            <c:dLbl>
              <c:idx val="6"/>
              <c:layout>
                <c:manualLayout>
                  <c:x val="-3.3633398229271659E-2"/>
                  <c:y val="-6.1538030826084882E-2"/>
                </c:manualLayout>
              </c:layout>
              <c:showVal val="1"/>
            </c:dLbl>
            <c:dLbl>
              <c:idx val="7"/>
              <c:layout>
                <c:manualLayout>
                  <c:x val="-2.5625446269921227E-2"/>
                  <c:y val="-8.2050707768113074E-2"/>
                </c:manualLayout>
              </c:layout>
              <c:showVal val="1"/>
            </c:dLbl>
            <c:dLbl>
              <c:idx val="8"/>
              <c:layout>
                <c:manualLayout>
                  <c:x val="1.6014642823903998E-3"/>
                  <c:y val="-5.4700471845408931E-2"/>
                </c:manualLayout>
              </c:layout>
              <c:showVal val="1"/>
            </c:dLbl>
            <c:dLbl>
              <c:idx val="9"/>
              <c:layout>
                <c:manualLayout>
                  <c:x val="2.8458243511856472E-2"/>
                  <c:y val="-8.4156891290349894E-2"/>
                </c:manualLayout>
              </c:layout>
              <c:showVal val="1"/>
            </c:dLbl>
            <c:dLbl>
              <c:idx val="10"/>
              <c:layout>
                <c:manualLayout>
                  <c:x val="5.7657127997843151E-2"/>
                  <c:y val="-8.2050707768113074E-2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Лист1!$A$2:$A$12</c:f>
              <c:strCache>
                <c:ptCount val="11"/>
                <c:pt idx="0">
                  <c:v>дотация-0,7 %</c:v>
                </c:pt>
                <c:pt idx="1">
                  <c:v>налог на доходы физических лиц-35,3%</c:v>
                </c:pt>
                <c:pt idx="2">
                  <c:v>субсидия -0,5%</c:v>
                </c:pt>
                <c:pt idx="3">
                  <c:v>госпошлина -0,4%</c:v>
                </c:pt>
                <c:pt idx="4">
                  <c:v>субвенция-54,4%</c:v>
                </c:pt>
                <c:pt idx="5">
                  <c:v>единых сельскохозяйственный налог-0,2%</c:v>
                </c:pt>
                <c:pt idx="6">
                  <c:v>единый налог на вмененный доход-2,4%</c:v>
                </c:pt>
                <c:pt idx="7">
                  <c:v>доходы от использования  имущества-3,4%</c:v>
                </c:pt>
                <c:pt idx="8">
                  <c:v>плата за негативное воздействие на окружающую среду-0,3%</c:v>
                </c:pt>
                <c:pt idx="9">
                  <c:v>доходы от оказания платных услуг и компенсации затрат государства-2,3%</c:v>
                </c:pt>
                <c:pt idx="10">
                  <c:v>штрафы-0,4%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0.70000000000000062</c:v>
                </c:pt>
                <c:pt idx="1">
                  <c:v>35.300000000000004</c:v>
                </c:pt>
                <c:pt idx="2">
                  <c:v>0.5</c:v>
                </c:pt>
                <c:pt idx="3">
                  <c:v>0.4</c:v>
                </c:pt>
                <c:pt idx="4">
                  <c:v>54.4</c:v>
                </c:pt>
                <c:pt idx="5">
                  <c:v>0.2</c:v>
                </c:pt>
                <c:pt idx="6">
                  <c:v>2.4</c:v>
                </c:pt>
                <c:pt idx="7">
                  <c:v>3.4</c:v>
                </c:pt>
                <c:pt idx="8">
                  <c:v>0.30000000000000032</c:v>
                </c:pt>
                <c:pt idx="9">
                  <c:v>2.2999999999999998</c:v>
                </c:pt>
                <c:pt idx="10">
                  <c:v>0.4</c:v>
                </c:pt>
              </c:numCache>
            </c:numRef>
          </c:val>
          <c:bubble3D val="1"/>
        </c:ser>
      </c:pie3DChart>
    </c:plotArea>
    <c:legend>
      <c:legendPos val="r"/>
      <c:layout>
        <c:manualLayout>
          <c:xMode val="edge"/>
          <c:yMode val="edge"/>
          <c:x val="0.65555553874095829"/>
          <c:y val="3.8380600427410295E-2"/>
          <c:w val="0.33643650929969227"/>
          <c:h val="0.96161939957259046"/>
        </c:manualLayout>
      </c:layout>
      <c:txPr>
        <a:bodyPr/>
        <a:lstStyle/>
        <a:p>
          <a:pPr>
            <a:lnSpc>
              <a:spcPct val="100000"/>
            </a:lnSpc>
            <a:defRPr sz="1100">
              <a:latin typeface="+mn-lt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10"/>
      <c:depthPercent val="100"/>
      <c:perspective val="30"/>
    </c:view3D>
    <c:sideWall>
      <c:spPr>
        <a:noFill/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3503529883323956"/>
          <c:y val="1.7519481792039601E-2"/>
          <c:w val="0.62141185476815453"/>
          <c:h val="0.51828877507087978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год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налог на доходы физических лиц</c:v>
                </c:pt>
                <c:pt idx="1">
                  <c:v>Единый налог на вмененный доход</c:v>
                </c:pt>
                <c:pt idx="2">
                  <c:v>Единый сельско- хозяйст- венный налог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95420</c:v>
                </c:pt>
                <c:pt idx="1">
                  <c:v>6481</c:v>
                </c:pt>
                <c:pt idx="2">
                  <c:v>490</c:v>
                </c:pt>
                <c:pt idx="3">
                  <c:v>1145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 год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налог на доходы физических лиц</c:v>
                </c:pt>
                <c:pt idx="1">
                  <c:v>Единый налог на вмененный доход</c:v>
                </c:pt>
                <c:pt idx="2">
                  <c:v>Единый сельско- хозяйст- венный налог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92557</c:v>
                </c:pt>
                <c:pt idx="1">
                  <c:v>6487.5</c:v>
                </c:pt>
                <c:pt idx="2">
                  <c:v>500</c:v>
                </c:pt>
                <c:pt idx="3">
                  <c:v>1145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 год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налог на доходы физических лиц</c:v>
                </c:pt>
                <c:pt idx="1">
                  <c:v>Единый налог на вмененный доход</c:v>
                </c:pt>
                <c:pt idx="2">
                  <c:v>Единый сельско- хозяйст- венный налог</c:v>
                </c:pt>
                <c:pt idx="3">
                  <c:v>Госпошлина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89780</c:v>
                </c:pt>
                <c:pt idx="1">
                  <c:v>6494</c:v>
                </c:pt>
                <c:pt idx="2">
                  <c:v>520</c:v>
                </c:pt>
                <c:pt idx="3">
                  <c:v>1145</c:v>
                </c:pt>
              </c:numCache>
            </c:numRef>
          </c:val>
        </c:ser>
        <c:shape val="pyramid"/>
        <c:axId val="141336576"/>
        <c:axId val="141338112"/>
        <c:axId val="0"/>
      </c:bar3DChart>
      <c:catAx>
        <c:axId val="141336576"/>
        <c:scaling>
          <c:orientation val="minMax"/>
        </c:scaling>
        <c:axPos val="b"/>
        <c:majorTickMark val="in"/>
        <c:minorTickMark val="in"/>
        <c:tickLblPos val="nextTo"/>
        <c:crossAx val="141338112"/>
        <c:crosses val="autoZero"/>
        <c:auto val="1"/>
        <c:lblAlgn val="ctr"/>
        <c:lblOffset val="100"/>
        <c:tickLblSkip val="1"/>
      </c:catAx>
      <c:valAx>
        <c:axId val="141338112"/>
        <c:scaling>
          <c:orientation val="minMax"/>
        </c:scaling>
        <c:axPos val="l"/>
        <c:majorGridlines/>
        <c:numFmt formatCode="General" sourceLinked="1"/>
        <c:tickLblPos val="nextTo"/>
        <c:crossAx val="141336576"/>
        <c:crosses val="autoZero"/>
        <c:crossBetween val="between"/>
      </c:valAx>
      <c:spPr>
        <a:ln w="25400">
          <a:noFill/>
        </a:ln>
      </c:spPr>
    </c:plotArea>
    <c:legend>
      <c:legendPos val="r"/>
      <c:layout>
        <c:manualLayout>
          <c:xMode val="edge"/>
          <c:yMode val="edge"/>
          <c:x val="0.81827327250358939"/>
          <c:y val="0.34090131177398131"/>
          <c:w val="0.1457515950063879"/>
          <c:h val="0.19886676871845987"/>
        </c:manualLayout>
      </c:layout>
    </c:legend>
    <c:plotVisOnly val="1"/>
  </c:chart>
  <c:txPr>
    <a:bodyPr/>
    <a:lstStyle/>
    <a:p>
      <a:pPr>
        <a:defRPr sz="12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год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доходы от использования муниципального имущества</c:v>
                </c:pt>
                <c:pt idx="1">
                  <c:v>доходы от оказания платных услуг и компенсации затрат государства</c:v>
                </c:pt>
                <c:pt idx="2">
                  <c:v>плата за негативное воздействие на окружающую среду</c:v>
                </c:pt>
                <c:pt idx="3">
                  <c:v>штрафы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9136</c:v>
                </c:pt>
                <c:pt idx="1">
                  <c:v>6124.2</c:v>
                </c:pt>
                <c:pt idx="2">
                  <c:v>687.3</c:v>
                </c:pt>
                <c:pt idx="3">
                  <c:v>846.7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 год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доходы от использования муниципального имущества</c:v>
                </c:pt>
                <c:pt idx="1">
                  <c:v>доходы от оказания платных услуг и компенсации затрат государства</c:v>
                </c:pt>
                <c:pt idx="2">
                  <c:v>плата за негативное воздействие на окружающую среду</c:v>
                </c:pt>
                <c:pt idx="3">
                  <c:v>штрафы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9210</c:v>
                </c:pt>
                <c:pt idx="1">
                  <c:v>6124.2</c:v>
                </c:pt>
                <c:pt idx="2">
                  <c:v>749</c:v>
                </c:pt>
                <c:pt idx="3">
                  <c:v>900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 год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доходы от использования муниципального имущества</c:v>
                </c:pt>
                <c:pt idx="1">
                  <c:v>доходы от оказания платных услуг и компенсации затрат государства</c:v>
                </c:pt>
                <c:pt idx="2">
                  <c:v>плата за негативное воздействие на окружающую среду</c:v>
                </c:pt>
                <c:pt idx="3">
                  <c:v>штрафы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9283</c:v>
                </c:pt>
                <c:pt idx="1">
                  <c:v>6124.2</c:v>
                </c:pt>
                <c:pt idx="2">
                  <c:v>760</c:v>
                </c:pt>
                <c:pt idx="3">
                  <c:v>900</c:v>
                </c:pt>
              </c:numCache>
            </c:numRef>
          </c:val>
        </c:ser>
        <c:shape val="pyramid"/>
        <c:axId val="146702336"/>
        <c:axId val="146703872"/>
        <c:axId val="0"/>
      </c:bar3DChart>
      <c:catAx>
        <c:axId val="146702336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46703872"/>
        <c:crosses val="autoZero"/>
        <c:auto val="1"/>
        <c:lblAlgn val="ctr"/>
        <c:lblOffset val="100"/>
      </c:catAx>
      <c:valAx>
        <c:axId val="146703872"/>
        <c:scaling>
          <c:orientation val="minMax"/>
        </c:scaling>
        <c:axPos val="l"/>
        <c:majorGridlines/>
        <c:numFmt formatCode="General" sourceLinked="1"/>
        <c:tickLblPos val="nextTo"/>
        <c:crossAx val="14670233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4166666666666821E-4"/>
          <c:y val="5.6823485601270499E-2"/>
          <c:w val="0.67682053468942283"/>
          <c:h val="0.940741155500808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-3.2031400966183579E-2"/>
                  <c:y val="9.3414082687338501E-2"/>
                </c:manualLayout>
              </c:layout>
              <c:showVal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общегосударственные вопросы -244</c:v>
                </c:pt>
                <c:pt idx="1">
                  <c:v>национальная безопасность и правоохранительная деятельность-471</c:v>
                </c:pt>
                <c:pt idx="2">
                  <c:v>национальная экономика -3000</c:v>
                </c:pt>
                <c:pt idx="3">
                  <c:v>образование -1491</c:v>
                </c:pt>
                <c:pt idx="4">
                  <c:v>социальная политика-350</c:v>
                </c:pt>
                <c:pt idx="5">
                  <c:v>физкультура и спорт -510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244</c:v>
                </c:pt>
                <c:pt idx="1">
                  <c:v>471</c:v>
                </c:pt>
                <c:pt idx="2">
                  <c:v>3000</c:v>
                </c:pt>
                <c:pt idx="3">
                  <c:v>1491</c:v>
                </c:pt>
                <c:pt idx="4">
                  <c:v>350</c:v>
                </c:pt>
                <c:pt idx="5">
                  <c:v>510</c:v>
                </c:pt>
              </c:numCache>
            </c:numRef>
          </c:val>
        </c:ser>
        <c:dLbls>
          <c:showVal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800" kern="1200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800" kern="1200" baseline="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800" kern="1200" baseline="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800" kern="1200" baseline="0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800" kern="1200" baseline="0"/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800" kern="1200" baseline="0"/>
            </a:pPr>
            <a:endParaRPr lang="ru-RU"/>
          </a:p>
        </c:txPr>
      </c:legendEntry>
      <c:layout>
        <c:manualLayout>
          <c:xMode val="edge"/>
          <c:yMode val="edge"/>
          <c:x val="0.68803353251488475"/>
          <c:y val="0"/>
          <c:w val="0.31196644111942751"/>
          <c:h val="1"/>
        </c:manualLayout>
      </c:layout>
      <c:overlay val="1"/>
      <c:txPr>
        <a:bodyPr/>
        <a:lstStyle/>
        <a:p>
          <a:pPr>
            <a:defRPr sz="800" kern="1200" baseline="0"/>
          </a:pPr>
          <a:endParaRPr lang="ru-RU"/>
        </a:p>
      </c:txPr>
    </c:legend>
    <c:plotVisOnly val="1"/>
  </c:chart>
  <c:txPr>
    <a:bodyPr/>
    <a:lstStyle/>
    <a:p>
      <a:pPr algn="just">
        <a:defRPr sz="1800"/>
      </a:pPr>
      <a:endParaRPr lang="ru-RU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51FE4E-1C93-4E13-AB0A-EC1C0ADAD0D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C1C283-495D-4AB5-BF01-679B933F9101}">
      <dgm:prSet/>
      <dgm:spPr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 rtl="0"/>
          <a:r>
            <a:rPr lang="ru-RU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Виды налогов</a:t>
          </a:r>
          <a:endParaRPr lang="ru-RU" dirty="0">
            <a:solidFill>
              <a:schemeClr val="accent2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FF1312B-B22F-4533-B2B8-BBE63016FC2D}" type="parTrans" cxnId="{8258572F-156C-44F4-99FE-DF8CE685077E}">
      <dgm:prSet/>
      <dgm:spPr/>
      <dgm:t>
        <a:bodyPr/>
        <a:lstStyle/>
        <a:p>
          <a:endParaRPr lang="ru-RU"/>
        </a:p>
      </dgm:t>
    </dgm:pt>
    <dgm:pt modelId="{209C448C-0F50-47E3-BF8B-F27096728DAC}" type="sibTrans" cxnId="{8258572F-156C-44F4-99FE-DF8CE685077E}">
      <dgm:prSet/>
      <dgm:spPr/>
      <dgm:t>
        <a:bodyPr/>
        <a:lstStyle/>
        <a:p>
          <a:endParaRPr lang="ru-RU"/>
        </a:p>
      </dgm:t>
    </dgm:pt>
    <dgm:pt modelId="{09FD6A00-ECA9-48BA-A4DD-6D4505350AC3}" type="pres">
      <dgm:prSet presAssocID="{D551FE4E-1C93-4E13-AB0A-EC1C0ADAD0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E3978-C4C0-4D8A-A58B-A9F68080032D}" type="pres">
      <dgm:prSet presAssocID="{EEC1C283-495D-4AB5-BF01-679B933F9101}" presName="parentText" presStyleLbl="node1" presStyleIdx="0" presStyleCnt="1" custLinFactNeighborY="203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58572F-156C-44F4-99FE-DF8CE685077E}" srcId="{D551FE4E-1C93-4E13-AB0A-EC1C0ADAD0D6}" destId="{EEC1C283-495D-4AB5-BF01-679B933F9101}" srcOrd="0" destOrd="0" parTransId="{1FF1312B-B22F-4533-B2B8-BBE63016FC2D}" sibTransId="{209C448C-0F50-47E3-BF8B-F27096728DAC}"/>
    <dgm:cxn modelId="{26A9380A-AA73-4CAE-8193-AFE71F2D8178}" type="presOf" srcId="{D551FE4E-1C93-4E13-AB0A-EC1C0ADAD0D6}" destId="{09FD6A00-ECA9-48BA-A4DD-6D4505350AC3}" srcOrd="0" destOrd="0" presId="urn:microsoft.com/office/officeart/2005/8/layout/vList2"/>
    <dgm:cxn modelId="{3F209E54-94A6-4BEC-8C4E-AE90DF074018}" type="presOf" srcId="{EEC1C283-495D-4AB5-BF01-679B933F9101}" destId="{504E3978-C4C0-4D8A-A58B-A9F68080032D}" srcOrd="0" destOrd="0" presId="urn:microsoft.com/office/officeart/2005/8/layout/vList2"/>
    <dgm:cxn modelId="{E0DD5DDA-8770-4938-B7B5-15C5221EC252}" type="presParOf" srcId="{09FD6A00-ECA9-48BA-A4DD-6D4505350AC3}" destId="{504E3978-C4C0-4D8A-A58B-A9F68080032D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0.88966</cdr:x>
      <cdr:y>0.19718</cdr:y>
    </cdr:from>
    <cdr:to>
      <cdr:x>1</cdr:x>
      <cdr:y>0.37746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858180" y="100013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6D3C1-7EB6-404E-98BB-4C74E633E68F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14508-9B95-4088-A1C4-5B389208E5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14508-9B95-4088-A1C4-5B389208E5CC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1B224E7-FFB4-47E4-8EFA-86E4AC7DCFB3}" type="datetimeFigureOut">
              <a:rPr lang="ru-RU" smtClean="0"/>
              <a:pPr/>
              <a:t>01.02.2017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akha.gov.ru/special/sites/default/files/story/img/2013_10/57/%20%D0%B1%D1%8E%D0%B4%D0%B6%D0%B5%D1%82%D0%B0.jp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643998" cy="635798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Century Schoolbook" pitchFamily="18" charset="0"/>
              </a:rPr>
              <a:t>БЮДЖЕТ ДЛЯ ГРАЖДАН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Решение </a:t>
            </a:r>
            <a:r>
              <a:rPr lang="ru-RU" sz="4000" i="1" dirty="0">
                <a:solidFill>
                  <a:schemeClr val="accent6">
                    <a:lumMod val="50000"/>
                  </a:schemeClr>
                </a:solidFill>
              </a:rPr>
              <a:t>о бюджете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Ольховского муниципального района </a:t>
            </a:r>
            <a:r>
              <a:rPr lang="ru-RU" sz="4000" i="1" dirty="0">
                <a:solidFill>
                  <a:schemeClr val="accent6">
                    <a:lumMod val="50000"/>
                  </a:schemeClr>
                </a:solidFill>
              </a:rPr>
              <a:t>на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2017 год  и на плановый период </a:t>
            </a:r>
            <a:b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2018 и 2019года.</a:t>
            </a:r>
            <a:endParaRPr lang="ru-RU" sz="4000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500034" y="785794"/>
          <a:ext cx="7929618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7158" y="28572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Структура доходов районного бюджета на 2017  год, %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715436" cy="1582726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  <a:t>Безвозмездные поступления от</a:t>
            </a:r>
            <a:b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  <a:t>других бюджетов бюджетной</a:t>
            </a:r>
            <a:b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  <a:t>системы </a:t>
            </a:r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</a:rPr>
              <a:t>Российской Федерации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</a:rPr>
              <a:t>, тыс.руб.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285992"/>
          <a:ext cx="8358246" cy="4067275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942266"/>
                <a:gridCol w="1138660"/>
                <a:gridCol w="1138660"/>
                <a:gridCol w="1138660"/>
              </a:tblGrid>
              <a:tr h="552531">
                <a:tc>
                  <a:txBody>
                    <a:bodyPr/>
                    <a:lstStyle/>
                    <a:p>
                      <a:pPr marL="2032000" algn="l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50" spc="5" dirty="0"/>
                        <a:t>Наименование</a:t>
                      </a:r>
                      <a:endParaRPr lang="ru-RU" sz="105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00" spc="5" dirty="0" smtClean="0"/>
                        <a:t>2017 </a:t>
                      </a:r>
                      <a:r>
                        <a:rPr lang="ru-RU" sz="1600" spc="5" dirty="0"/>
                        <a:t>год</a:t>
                      </a:r>
                      <a:endParaRPr lang="ru-RU" sz="16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00" spc="20" dirty="0" smtClean="0"/>
                        <a:t>2018 год</a:t>
                      </a:r>
                      <a:endParaRPr lang="ru-RU" sz="16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00" spc="20" dirty="0" smtClean="0"/>
                        <a:t>2019 год</a:t>
                      </a:r>
                      <a:endParaRPr lang="ru-RU" sz="16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733353">
                <a:tc>
                  <a:txBody>
                    <a:bodyPr/>
                    <a:lstStyle/>
                    <a:p>
                      <a:pPr marL="114300" algn="l">
                        <a:lnSpc>
                          <a:spcPts val="2135"/>
                        </a:lnSpc>
                        <a:spcAft>
                          <a:spcPts val="0"/>
                        </a:spcAft>
                      </a:pPr>
                      <a:r>
                        <a:rPr lang="ru-RU" sz="1400" spc="25" dirty="0"/>
                        <a:t>Дотации бюджетам субъектов Российской Федерации и муниципальных образований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206,3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857256">
                <a:tc>
                  <a:txBody>
                    <a:bodyPr/>
                    <a:lstStyle/>
                    <a:p>
                      <a:pPr marL="114300" algn="l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600" spc="25" dirty="0"/>
                        <a:t>Субсидии бюджетам субъектов Российской Федерации и муниципальных образований (межбюджетные субсидии)</a:t>
                      </a:r>
                      <a:endParaRPr lang="ru-RU" sz="105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139,5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139,5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139,5</a:t>
                      </a:r>
                      <a:endParaRPr lang="ru-RU" sz="1400" spc="2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642942">
                <a:tc>
                  <a:txBody>
                    <a:bodyPr/>
                    <a:lstStyle/>
                    <a:p>
                      <a:pPr marL="114300" algn="l">
                        <a:lnSpc>
                          <a:spcPts val="2135"/>
                        </a:lnSpc>
                        <a:spcAft>
                          <a:spcPts val="0"/>
                        </a:spcAft>
                      </a:pPr>
                      <a:r>
                        <a:rPr lang="ru-RU" sz="1600" spc="25" dirty="0"/>
                        <a:t>Субвенции бюджетам субъектов Российской Федерации и муниципальных образований</a:t>
                      </a:r>
                      <a:endParaRPr lang="ru-RU" sz="105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146725,4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146725,4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146725,4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571504">
                <a:tc>
                  <a:txBody>
                    <a:bodyPr/>
                    <a:lstStyle/>
                    <a:p>
                      <a:pPr marL="114300" algn="l">
                        <a:lnSpc>
                          <a:spcPts val="2135"/>
                        </a:lnSpc>
                        <a:spcAft>
                          <a:spcPts val="0"/>
                        </a:spcAft>
                      </a:pPr>
                      <a:r>
                        <a:rPr lang="ru-RU" sz="1600" spc="20" dirty="0" smtClean="0"/>
                        <a:t>Иные межбюджетные трансферты</a:t>
                      </a:r>
                      <a:endParaRPr lang="ru-RU" sz="16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2348,3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552531">
                <a:tc>
                  <a:txBody>
                    <a:bodyPr/>
                    <a:lstStyle/>
                    <a:p>
                      <a:pPr marL="11430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600" spc="25" dirty="0"/>
                        <a:t>Итого</a:t>
                      </a:r>
                      <a:endParaRPr lang="ru-RU" sz="105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149419,5</a:t>
                      </a:r>
                      <a:endParaRPr lang="ru-RU" sz="140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146864,9</a:t>
                      </a:r>
                      <a:endParaRPr lang="ru-RU" sz="140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/>
                        <a:t>146864,9</a:t>
                      </a:r>
                      <a:endParaRPr lang="ru-RU" sz="140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572560" cy="571504"/>
          </a:xfrm>
        </p:spPr>
        <p:txBody>
          <a:bodyPr>
            <a:noAutofit/>
          </a:bodyPr>
          <a:lstStyle/>
          <a:p>
            <a:pPr algn="ctr"/>
            <a:r>
              <a:rPr lang="ru-RU" sz="2000" i="1" dirty="0" smtClean="0">
                <a:solidFill>
                  <a:schemeClr val="tx1"/>
                </a:solidFill>
              </a:rPr>
              <a:t>         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Динамика поступления налоговых доходов районного бюджета (тыс.руб.)</a:t>
            </a:r>
            <a:endParaRPr lang="ru-RU" sz="20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14397"/>
          <a:ext cx="8115328" cy="5214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1500173"/>
          <a:ext cx="8429685" cy="4409234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69416"/>
                <a:gridCol w="1480439"/>
                <a:gridCol w="1401902"/>
                <a:gridCol w="1377928"/>
              </a:tblGrid>
              <a:tr h="67687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Наименование источника доходов</a:t>
                      </a:r>
                      <a:endParaRPr lang="ru-RU" sz="18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2017 год  </a:t>
                      </a:r>
                      <a:endParaRPr lang="ru-RU" sz="18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2018 год</a:t>
                      </a:r>
                      <a:endParaRPr lang="ru-RU" sz="18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2019 год</a:t>
                      </a:r>
                      <a:endParaRPr lang="ru-RU" sz="18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</a:tr>
              <a:tr h="76148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Налоговые доходы</a:t>
                      </a:r>
                      <a:r>
                        <a:rPr lang="ru-RU" sz="1800" dirty="0" smtClean="0"/>
                        <a:t>,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из </a:t>
                      </a:r>
                      <a:r>
                        <a:rPr lang="ru-RU" sz="1800" dirty="0"/>
                        <a:t>них: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103536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100689,5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97939,0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</a:tr>
              <a:tr h="761483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Налог на доходы физических лиц</a:t>
                      </a:r>
                      <a:endParaRPr lang="ru-RU" sz="18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95420,0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92557,0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89780,0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</a:tr>
              <a:tr h="761483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Единый налог на вмененный доход</a:t>
                      </a:r>
                      <a:endParaRPr lang="ru-RU" sz="18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6481,0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6487,5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6494,0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</a:tr>
              <a:tr h="761483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Единый сельскохозяйственный налог </a:t>
                      </a:r>
                      <a:endParaRPr lang="ru-RU" sz="18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490,0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500,0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520,0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</a:tr>
              <a:tr h="56347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Госпошлина</a:t>
                      </a:r>
                      <a:endParaRPr lang="ru-RU" sz="18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1145,0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1145,0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1145,0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048" marR="51048" marT="0" marB="0" anchor="ctr" anchorCtr="1"/>
                </a:tc>
              </a:tr>
            </a:tbl>
          </a:graphicData>
        </a:graphic>
      </p:graphicFrame>
      <p:sp>
        <p:nvSpPr>
          <p:cNvPr id="2049" name="Прямоугольник 6"/>
          <p:cNvSpPr>
            <a:spLocks noChangeArrowheads="1"/>
          </p:cNvSpPr>
          <p:nvPr/>
        </p:nvSpPr>
        <p:spPr bwMode="auto">
          <a:xfrm>
            <a:off x="428596" y="428604"/>
            <a:ext cx="8358246" cy="500066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</a:rPr>
              <a:t>Налоговые доходы (тыс.руб.)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970213" algn="ctr"/>
                <a:tab pos="5940425" algn="r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472518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Динамика поступления неналоговых доходов (тыс.руб.)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3050"/>
          <a:ext cx="8329642" cy="4681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1433475"/>
          <a:ext cx="8143933" cy="4679161"/>
        </p:xfrm>
        <a:graphic>
          <a:graphicData uri="http://schemas.openxmlformats.org/drawingml/2006/table">
            <a:tbl>
              <a:tblPr/>
              <a:tblGrid>
                <a:gridCol w="4417639"/>
                <a:gridCol w="1189243"/>
                <a:gridCol w="1189243"/>
                <a:gridCol w="1347808"/>
              </a:tblGrid>
              <a:tr h="55048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Наименование источника доходов</a:t>
                      </a: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2017 год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2018 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год </a:t>
                      </a: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2019 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год </a:t>
                      </a: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688112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Неналоговые доходы, 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из них:</a:t>
                      </a: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17014,2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17253,2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17407,2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</a:tr>
              <a:tr h="688112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Доходы от использования муниципального имущества </a:t>
                      </a: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9136,0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9210,0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9283,0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688112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Доходы от </a:t>
                      </a: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оказания платных услуг и компенсации затрат государства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6124,2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6124,2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6124,2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</a:tr>
              <a:tr h="688112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Плата за негативное воздействие на окружающую среду</a:t>
                      </a: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687,3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749,0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760,0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688112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Доходы от продажи материальных </a:t>
                      </a:r>
                      <a:r>
                        <a:rPr lang="ru-RU" sz="16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и нематериальных активов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220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270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340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688112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Штрафы</a:t>
                      </a: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846,7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900,0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900,0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608" marR="516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</a:tr>
            </a:tbl>
          </a:graphicData>
        </a:graphic>
      </p:graphicFrame>
      <p:sp>
        <p:nvSpPr>
          <p:cNvPr id="44033" name="Прямоугольник 9"/>
          <p:cNvSpPr>
            <a:spLocks noChangeArrowheads="1"/>
          </p:cNvSpPr>
          <p:nvPr/>
        </p:nvSpPr>
        <p:spPr bwMode="auto">
          <a:xfrm>
            <a:off x="561975" y="612775"/>
            <a:ext cx="8134350" cy="341313"/>
          </a:xfrm>
          <a:prstGeom prst="rect">
            <a:avLst/>
          </a:prstGeom>
          <a:gradFill rotWithShape="1">
            <a:gsLst>
              <a:gs pos="0">
                <a:srgbClr val="FFBE86"/>
              </a:gs>
              <a:gs pos="35001">
                <a:srgbClr val="FFD0AA"/>
              </a:gs>
              <a:gs pos="100000">
                <a:srgbClr val="FFEBDB"/>
              </a:gs>
            </a:gsLst>
            <a:lin ang="162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</a:rPr>
              <a:t>Неналоговые доходы (тыс.руб.)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970213" algn="ctr"/>
                <a:tab pos="5940425" algn="r"/>
              </a:tabLst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970213" algn="ctr"/>
                <a:tab pos="5940425" algn="r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Прямоугольник 693"/>
          <p:cNvSpPr>
            <a:spLocks noChangeArrowheads="1"/>
          </p:cNvSpPr>
          <p:nvPr/>
        </p:nvSpPr>
        <p:spPr bwMode="auto">
          <a:xfrm>
            <a:off x="214282" y="2643182"/>
            <a:ext cx="2565400" cy="2857520"/>
          </a:xfrm>
          <a:prstGeom prst="rect">
            <a:avLst/>
          </a:prstGeom>
          <a:solidFill>
            <a:srgbClr val="66FFCC"/>
          </a:solidFill>
          <a:ln w="25400">
            <a:solidFill>
              <a:srgbClr val="385D8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Функциональная</a:t>
            </a:r>
            <a:endParaRPr lang="ru-RU" sz="16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классификация отражает направление средств бюджета на выполнение основных функций государства (раздел→ подраздел→ целевые статьи→ виды расходов)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0" name="Прямоугольник 694"/>
          <p:cNvSpPr>
            <a:spLocks noChangeArrowheads="1"/>
          </p:cNvSpPr>
          <p:nvPr/>
        </p:nvSpPr>
        <p:spPr bwMode="auto">
          <a:xfrm>
            <a:off x="2928926" y="2643182"/>
            <a:ext cx="2855913" cy="2857520"/>
          </a:xfrm>
          <a:prstGeom prst="rect">
            <a:avLst/>
          </a:prstGeom>
          <a:solidFill>
            <a:srgbClr val="66FFCC"/>
          </a:solidFill>
          <a:ln w="25400">
            <a:solidFill>
              <a:srgbClr val="385D8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Ведомственная </a:t>
            </a:r>
            <a:r>
              <a:rPr lang="ru-RU" sz="1000" dirty="0" smtClean="0"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классификация расходов бюджета непосредственно связана со структурой управления, она отображает группировку юридических лиц, получающих бюджетные средства (главные распорядители средств бюджета)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7" name="Прямоугольник 681"/>
          <p:cNvSpPr>
            <a:spLocks noChangeArrowheads="1"/>
          </p:cNvSpPr>
          <p:nvPr/>
        </p:nvSpPr>
        <p:spPr bwMode="auto">
          <a:xfrm>
            <a:off x="214282" y="428604"/>
            <a:ext cx="8788400" cy="785818"/>
          </a:xfrm>
          <a:prstGeom prst="rect">
            <a:avLst/>
          </a:prstGeom>
          <a:solidFill>
            <a:srgbClr val="99FFCC"/>
          </a:solidFill>
          <a:ln w="9525">
            <a:solidFill>
              <a:srgbClr val="F6924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Расходы бюджета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денежные средства, направляемые на финансовое обеспечение задач и функций государства и местного самоуправления.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5" name="Прямая соединительная линия 692"/>
          <p:cNvSpPr>
            <a:spLocks noChangeShapeType="1"/>
          </p:cNvSpPr>
          <p:nvPr/>
        </p:nvSpPr>
        <p:spPr bwMode="auto">
          <a:xfrm>
            <a:off x="1500166" y="2143116"/>
            <a:ext cx="6057900" cy="0"/>
          </a:xfrm>
          <a:prstGeom prst="line">
            <a:avLst/>
          </a:prstGeom>
          <a:noFill/>
          <a:ln w="38100">
            <a:solidFill>
              <a:srgbClr val="4A7EBB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134" name="Прямая соединительная линия 689"/>
          <p:cNvSpPr>
            <a:spLocks noChangeShapeType="1"/>
          </p:cNvSpPr>
          <p:nvPr/>
        </p:nvSpPr>
        <p:spPr bwMode="auto">
          <a:xfrm>
            <a:off x="1500166" y="2071678"/>
            <a:ext cx="0" cy="531812"/>
          </a:xfrm>
          <a:prstGeom prst="line">
            <a:avLst/>
          </a:prstGeom>
          <a:noFill/>
          <a:ln w="38100">
            <a:solidFill>
              <a:srgbClr val="4A7EBB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133" name="Прямая соединительная линия 691"/>
          <p:cNvSpPr>
            <a:spLocks noChangeShapeType="1"/>
          </p:cNvSpPr>
          <p:nvPr/>
        </p:nvSpPr>
        <p:spPr bwMode="auto">
          <a:xfrm>
            <a:off x="7572396" y="2143116"/>
            <a:ext cx="0" cy="490537"/>
          </a:xfrm>
          <a:prstGeom prst="line">
            <a:avLst/>
          </a:prstGeom>
          <a:noFill/>
          <a:ln w="38100">
            <a:solidFill>
              <a:srgbClr val="4A7EBB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136" name="Скругленный прямоугольник 703"/>
          <p:cNvSpPr>
            <a:spLocks noChangeArrowheads="1"/>
          </p:cNvSpPr>
          <p:nvPr/>
        </p:nvSpPr>
        <p:spPr bwMode="auto">
          <a:xfrm>
            <a:off x="2214546" y="1357298"/>
            <a:ext cx="4584700" cy="714379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25400">
            <a:solidFill>
              <a:srgbClr val="4F81BD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Принципы формирования расходов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1" name="Прямоугольник 37909"/>
          <p:cNvSpPr>
            <a:spLocks noChangeArrowheads="1"/>
          </p:cNvSpPr>
          <p:nvPr/>
        </p:nvSpPr>
        <p:spPr bwMode="auto">
          <a:xfrm>
            <a:off x="5929322" y="2643182"/>
            <a:ext cx="2981356" cy="2857520"/>
          </a:xfrm>
          <a:prstGeom prst="rect">
            <a:avLst/>
          </a:prstGeom>
          <a:solidFill>
            <a:srgbClr val="66FFCC"/>
          </a:solidFill>
          <a:ln w="25400">
            <a:solidFill>
              <a:srgbClr val="4F81B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Экономическая</a:t>
            </a:r>
            <a:r>
              <a:rPr lang="ru-RU" sz="1600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классификация показывает деление расходов государства на текущие и капитальные, а также на выплату заработной платы, на материальные затраты, на приобретение товаров и услуг (категория расходов→ группы→ предметные статьи→ подстатьи)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2" name="Прямая соединительная линия 37910"/>
          <p:cNvSpPr>
            <a:spLocks noChangeShapeType="1"/>
          </p:cNvSpPr>
          <p:nvPr/>
        </p:nvSpPr>
        <p:spPr bwMode="auto">
          <a:xfrm>
            <a:off x="4572000" y="2143116"/>
            <a:ext cx="0" cy="490537"/>
          </a:xfrm>
          <a:prstGeom prst="line">
            <a:avLst/>
          </a:prstGeom>
          <a:noFill/>
          <a:ln w="25400">
            <a:solidFill>
              <a:srgbClr val="4F81BD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0" y="0"/>
            <a:ext cx="914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Расходы бюджета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0" y="5714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</a:t>
            </a:r>
            <a:endParaRPr kumimoji="0" 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2" name="Rectangle 14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4" name="Rectangle 16"/>
          <p:cNvSpPr>
            <a:spLocks noChangeArrowheads="1"/>
          </p:cNvSpPr>
          <p:nvPr/>
        </p:nvSpPr>
        <p:spPr bwMode="auto">
          <a:xfrm>
            <a:off x="0" y="1371600"/>
            <a:ext cx="207531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		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10800000" flipV="1">
            <a:off x="214282" y="5662461"/>
            <a:ext cx="86439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ea typeface="Times New Roman" pitchFamily="18" charset="0"/>
              </a:rPr>
              <a:t>Формирование расходов 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</a:rPr>
              <a:t>осуществляется в соответствии с расходными обязательствами, обусловленными установленным законодательством разграничением полномочий, исполнение которых должно происходить в очередном финансовом году за счет средств соответствующих бюджетов.</a:t>
            </a:r>
            <a:endParaRPr lang="ru-RU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1285884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Расходы районного бюджета по разделам   классификации расходов бюджета Ольховского муниципального района на 2017  год и на плановый период 2018 и 2019 годов.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500174"/>
          <a:ext cx="8786874" cy="5237111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373790"/>
                <a:gridCol w="853271"/>
                <a:gridCol w="853271"/>
                <a:gridCol w="853271"/>
                <a:gridCol w="853271"/>
              </a:tblGrid>
              <a:tr h="4028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Наименование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Раздел Подраздел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2017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2018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2019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2179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1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/>
                        <a:t>2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3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/>
                        <a:t>4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 smtClean="0"/>
                        <a:t>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0788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45502,4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49679,8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50785,6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02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0300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521,0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261,3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223,0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02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0400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4425,0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525,0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3734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0500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ОХРАНА  ОКРУЖАЮЩЕЙ СРЕДЫ 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0600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1361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0700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186840,5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185105,0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184545,0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5719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0800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11792,8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9708,5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9354,5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4144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17568,0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17568,0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15618,0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01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510,0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 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ОБСЛУЖИВАНИЕ</a:t>
                      </a:r>
                      <a:r>
                        <a:rPr lang="ru-RU" sz="1200" b="0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ГОСУДАРСТВЕННОГО  И МУНИЦИПАЛЬНОГО ДОЛГА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9524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общего характера бюджетам субъектов Российской Федерации и муниципальных образований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1400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2000,0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endParaRPr lang="ru-RU" sz="1200" b="1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  <a:p>
                      <a:pPr algn="l" fontAlgn="t"/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270969,7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264807,6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262211,1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4282" y="428604"/>
            <a:ext cx="864399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Структура расходов бюджета района по разделу «Общегосударственные вопросы» на 2015 - 2019  годы, тыс. руб.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38412438"/>
              </p:ext>
            </p:extLst>
          </p:nvPr>
        </p:nvGraphicFramePr>
        <p:xfrm>
          <a:off x="428596" y="1571612"/>
          <a:ext cx="8352929" cy="4826439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685504"/>
                <a:gridCol w="933485"/>
                <a:gridCol w="933485"/>
                <a:gridCol w="933485"/>
                <a:gridCol w="933485"/>
                <a:gridCol w="933485"/>
              </a:tblGrid>
              <a:tr h="659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</a:rPr>
                        <a:t>Направление расходов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</a:rPr>
                        <a:t>2015 </a:t>
                      </a:r>
                      <a:r>
                        <a:rPr lang="ru-RU" sz="1300" u="none" strike="noStrike" dirty="0">
                          <a:effectLst/>
                        </a:rPr>
                        <a:t>год (факт)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</a:rPr>
                        <a:t>2016 </a:t>
                      </a:r>
                      <a:r>
                        <a:rPr lang="ru-RU" sz="1300" u="none" strike="noStrike" dirty="0">
                          <a:effectLst/>
                        </a:rPr>
                        <a:t>год </a:t>
                      </a:r>
                      <a:endParaRPr lang="ru-RU" sz="13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</a:rPr>
                        <a:t>(план)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</a:rPr>
                        <a:t>2017 год</a:t>
                      </a:r>
                    </a:p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</a:rPr>
                        <a:t>(план)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</a:rPr>
                        <a:t>2018 год</a:t>
                      </a:r>
                    </a:p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</a:rPr>
                        <a:t>(план)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</a:rPr>
                        <a:t>2019 год</a:t>
                      </a:r>
                    </a:p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</a:rPr>
                        <a:t>(план)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546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</a:rPr>
                        <a:t>Функционирование высшего должностного лица </a:t>
                      </a:r>
                      <a:r>
                        <a:rPr lang="ru-RU" sz="1300" u="none" strike="noStrike" dirty="0" smtClean="0">
                          <a:effectLst/>
                        </a:rPr>
                        <a:t>муниципального </a:t>
                      </a:r>
                      <a:r>
                        <a:rPr lang="ru-RU" sz="1300" u="none" strike="noStrike" dirty="0">
                          <a:effectLst/>
                        </a:rPr>
                        <a:t>образования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5560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</a:rPr>
                        <a:t>Функционирование </a:t>
                      </a:r>
                      <a:r>
                        <a:rPr lang="ru-RU" sz="1300" u="none" strike="noStrike" dirty="0" smtClean="0">
                          <a:effectLst/>
                        </a:rPr>
                        <a:t>представительного органа муниципального образования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1187,6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1224,6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1234,0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1230,0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1230,0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777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</a:rPr>
                        <a:t>Функционирование </a:t>
                      </a:r>
                      <a:r>
                        <a:rPr lang="ru-RU" sz="1300" u="none" strike="noStrike" dirty="0" smtClean="0">
                          <a:effectLst/>
                        </a:rPr>
                        <a:t>местной администрации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17842,0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19639,8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20681,5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19121,5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19611,5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8640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</a:rPr>
                        <a:t>Судебная </a:t>
                      </a:r>
                      <a:r>
                        <a:rPr lang="ru-RU" sz="1300" u="none" strike="noStrike" dirty="0" smtClean="0">
                          <a:effectLst/>
                        </a:rPr>
                        <a:t>система (осуществление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Федерации)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13,9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0,0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6677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</a:rPr>
                        <a:t>Обеспечение деятельности </a:t>
                      </a:r>
                      <a:r>
                        <a:rPr lang="ru-RU" sz="1300" u="none" strike="noStrike" dirty="0" smtClean="0">
                          <a:effectLst/>
                        </a:rPr>
                        <a:t>финансовых органов </a:t>
                      </a:r>
                      <a:r>
                        <a:rPr lang="ru-RU" sz="1300" u="none" strike="noStrike" dirty="0">
                          <a:effectLst/>
                        </a:rPr>
                        <a:t>и органов финансового (финансово-бюджетного) надзора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5146,0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5039,8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5353,4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4683,5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4583,5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1418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</a:rPr>
                        <a:t>Резервные фонды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200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200,0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200,0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200,0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1418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</a:rPr>
                        <a:t>Другие общегосударственные вопросы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17878,0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22503,2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18033,5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24444,8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25160,6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0475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ВСЕГО: Общегосударственные вопросы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42053,6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48621,3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45502,4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49679,8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 smtClean="0">
                          <a:effectLst/>
                        </a:rPr>
                        <a:t>50785,6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80351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428596" y="1071546"/>
          <a:ext cx="8501122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42852"/>
            <a:ext cx="90011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Структура муниципальных программ  Ольховского муниципального района по сферам  деятельности, тыс.руб.</a:t>
            </a:r>
            <a:endParaRPr lang="ru-RU" sz="2000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86808" cy="571524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Что такое бюджет ?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>
            <a:off x="500034" y="1000108"/>
            <a:ext cx="2730002" cy="1500197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b="1" u="sng" dirty="0" smtClean="0">
                <a:solidFill>
                  <a:schemeClr val="tx1"/>
                </a:solidFill>
              </a:rPr>
              <a:t>ДОХОДЫ</a:t>
            </a:r>
            <a:endParaRPr lang="ru-RU" b="1" dirty="0" smtClean="0">
              <a:solidFill>
                <a:schemeClr val="tx1"/>
              </a:solidFill>
            </a:endParaRPr>
          </a:p>
          <a:p>
            <a:pPr marL="14400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это поступающие в бюджет денежные средства (налоги юридических и физических лиц, административные платежи и сборы, безвозмездные поступления)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dirty="0" smtClean="0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5500694" y="928670"/>
            <a:ext cx="3099310" cy="1571636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b="1" u="sng" dirty="0" smtClean="0">
                <a:solidFill>
                  <a:schemeClr val="tx1"/>
                </a:solidFill>
              </a:rPr>
              <a:t>РАСХОДЫ</a:t>
            </a:r>
            <a:endParaRPr lang="ru-RU" dirty="0" smtClean="0">
              <a:solidFill>
                <a:schemeClr val="tx1"/>
              </a:solidFill>
            </a:endParaRPr>
          </a:p>
          <a:p>
            <a:pPr marL="14400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500" dirty="0" smtClean="0">
                <a:solidFill>
                  <a:schemeClr val="tx1"/>
                </a:solidFill>
              </a:rPr>
              <a:t>это выплачиваемые из бюджета денежные средства (социальные выплаты населению, содержание муниципальных учреждений (образование, ЖКХ, культура и другие), капитальное строительство и другие</a:t>
            </a:r>
            <a:endParaRPr lang="ru-RU" sz="2500" dirty="0"/>
          </a:p>
        </p:txBody>
      </p:sp>
      <p:pic>
        <p:nvPicPr>
          <p:cNvPr id="8202" name="Picture 2" descr="http://sakha.gov.ru/special/sites/default/files/story/img/2013_10/57/%20%D0%B1%D1%8E%D0%B4%D0%B6%D0%B5%D1%82%D0%B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1285860"/>
            <a:ext cx="1318846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571472" y="2786058"/>
            <a:ext cx="8001056" cy="8309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/>
              <a:t>БЮДЖЕТ</a:t>
            </a:r>
            <a:r>
              <a:rPr lang="ru-RU" sz="1600" dirty="0"/>
              <a:t> –форма образования и расходования денежных средств, предназначенных для финансового обеспечения задач и функций местного самоуправления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4348" y="4000504"/>
            <a:ext cx="2461863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/>
              <a:t>превышение доходов над расходами образует положительный остаток бюджета </a:t>
            </a:r>
            <a:r>
              <a:rPr lang="ru-RU" sz="1400" b="1" u="sng" dirty="0"/>
              <a:t>ПРОФИЦИТ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15008" y="4000504"/>
            <a:ext cx="2714644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/>
              <a:t>если расходная часть превышает </a:t>
            </a:r>
            <a:r>
              <a:rPr lang="ru-RU" sz="1400" dirty="0" smtClean="0"/>
              <a:t>доходную</a:t>
            </a:r>
            <a:r>
              <a:rPr lang="ru-RU" sz="1400" dirty="0"/>
              <a:t>, </a:t>
            </a:r>
            <a:r>
              <a:rPr lang="ru-RU" sz="1400" dirty="0" smtClean="0"/>
              <a:t> то </a:t>
            </a:r>
            <a:r>
              <a:rPr lang="ru-RU" sz="1400" dirty="0"/>
              <a:t>бюджет формируется с </a:t>
            </a:r>
            <a:r>
              <a:rPr lang="ru-RU" sz="1400" b="1" u="sng" dirty="0"/>
              <a:t>ДЕФИЦИТОМ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2910" y="5429264"/>
            <a:ext cx="8001056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Сбалансированность бюджета по доходам и расходам </a:t>
            </a:r>
            <a:r>
              <a:rPr lang="ru-RU" sz="1600" dirty="0" smtClean="0"/>
              <a:t>–основополагающее </a:t>
            </a:r>
            <a:r>
              <a:rPr lang="ru-RU" sz="1600" dirty="0"/>
              <a:t>требование, </a:t>
            </a:r>
            <a:r>
              <a:rPr lang="ru-RU" sz="1600" dirty="0" smtClean="0"/>
              <a:t>предъявляемое к </a:t>
            </a:r>
            <a:r>
              <a:rPr lang="ru-RU" sz="1600" dirty="0"/>
              <a:t>органам, составляющим и утверждающим бюджет </a:t>
            </a:r>
          </a:p>
        </p:txBody>
      </p:sp>
      <p:pic>
        <p:nvPicPr>
          <p:cNvPr id="8215" name="Picture 14" descr="http://www.kz.all.biz/img/kz/service_catalog/small/7285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3929066"/>
            <a:ext cx="97594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785794"/>
          <a:ext cx="8786874" cy="58167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6357982"/>
                <a:gridCol w="857256"/>
                <a:gridCol w="759404"/>
                <a:gridCol w="812232"/>
              </a:tblGrid>
              <a:tr h="3214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Наименование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3725" marR="3725" marT="37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Сумма на </a:t>
                      </a:r>
                      <a:endParaRPr lang="ru-RU" sz="1000" u="none" strike="noStrike" dirty="0" smtClean="0"/>
                    </a:p>
                    <a:p>
                      <a:pPr algn="ctr" fontAlgn="ctr"/>
                      <a:r>
                        <a:rPr lang="ru-RU" sz="1000" u="none" strike="noStrike" dirty="0" smtClean="0"/>
                        <a:t>2017 </a:t>
                      </a:r>
                      <a:r>
                        <a:rPr lang="ru-RU" sz="1000" u="none" strike="noStrike" dirty="0"/>
                        <a:t>год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3725" marR="3725" marT="37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/>
                        <a:t>Сумма на 2018год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3725" marR="3725" marT="37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Сумма на 2019 год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3725" marR="3725" marT="3725" marB="0" anchor="ctr"/>
                </a:tc>
              </a:tr>
              <a:tr h="1782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1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3725" marR="3725" marT="37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3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3725" marR="3725" marT="37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/>
                        <a:t>4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/>
                        <a:t>5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2629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программа "Обеспечение безопасности дорожного движения  в Ольховском муниципальном районе на </a:t>
                      </a:r>
                      <a:r>
                        <a:rPr lang="ru-RU" sz="10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2017-2019г.г."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50,0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50,0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50,0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53137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программа "Развитие и совершенствование  гражданской обороны, защиты населения от чрезвычайных ситуаций природного и техногенного характера и снижения рисков их возникновения на территории Ольховского муниципального района на 2015-2017 </a:t>
                      </a:r>
                      <a:r>
                        <a:rPr lang="ru-RU" sz="10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годы»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110,0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5394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 целевая программа "Обеспечение пожарной безопасности в образовательных учреждениях Ольховского муниципального района на 2017-2019 годы."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200,0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69,3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68,0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5719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программа "Профилактика правонарушений, терроризма и </a:t>
                      </a:r>
                      <a:r>
                        <a:rPr lang="ru-RU" sz="10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экстремизма </a:t>
                      </a:r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 территории Ольховского муниципального района Волгоградской области на 2017-2019 годы."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20,0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20,0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20,0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7170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 программа "Формирование доступной среды  жизнедеятельности для инвалидов  и </a:t>
                      </a:r>
                      <a:r>
                        <a:rPr lang="ru-RU" sz="100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маломобильных</a:t>
                      </a:r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групп населения в Ольховском муниципальном районе на 2016-2018гг""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300,0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300,0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0487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программа" Улучшение условий  и охраны труда в Ольховском муниципальном районе на 2017-2019годы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244,0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167,7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117,0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1319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 программа "Патриотическое воспитание граждан в Ольховском муниципальном районе 2016-2018 </a:t>
                      </a:r>
                      <a:r>
                        <a:rPr lang="ru-RU" sz="10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г.г.""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136,0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116,0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6608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прогамма "Комплексные меры противодействия злоупотреблению наркотиками и их незаконному обороту на территории Ольховского муниципального района на 2015-2017 годы"</a:t>
                      </a:r>
                      <a:endParaRPr lang="ru-RU" sz="10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5,0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0487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 программа "Развитие молодежной политики на территории Ольховского муниципального района в 2015-2017 годы."</a:t>
                      </a:r>
                      <a:endParaRPr lang="ru-RU" sz="10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50,0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0487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Районная целевая программа "Обеспечение жильем молодых семей по Ольховскому муниципальному району "на 2016-2018" 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350,0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350,0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5216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программа "Развитие физической культуры и спорта на территории Ольховского муниципального района на 2015-2017 годы"</a:t>
                      </a:r>
                      <a:endParaRPr lang="ru-RU" sz="10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510,0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24628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программа "Обеспечение </a:t>
                      </a:r>
                      <a:r>
                        <a:rPr lang="ru-RU" sz="10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безопасности </a:t>
                      </a:r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образовательных организаций на 2015-2017 годы".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1 000,0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0487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программа "Противодействие коррупции в Ольховском муниципальном районе" на 2017-2019 гг.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10,0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10,0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10,0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3441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программа "Развитие и совершенствование </a:t>
                      </a:r>
                      <a:r>
                        <a:rPr lang="ru-RU" sz="10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системы </a:t>
                      </a:r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АПК Безопасный город на </a:t>
                      </a:r>
                      <a:r>
                        <a:rPr lang="ru-RU" sz="10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территории </a:t>
                      </a:r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Ольховского муниципального района " на 2017-2019 гг.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81,0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62,0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25,0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35216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Муниципальная целевая программа "Территориальное развитие Ольховского муниципального района Волгоградской области " на 2017-2020 гг.</a:t>
                      </a:r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3 000,0</a:t>
                      </a:r>
                      <a:endParaRPr lang="ru-RU" sz="1000" b="0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  <a:tr h="17820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0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6 066,0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/>
                        <a:t>1145,0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3725" marR="3725" marT="37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/>
                        <a:t>290,0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3725" marR="3725" marT="3725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Распределение бюджетных ассигнований на реализацию муниципальных целевых программ Ольховского муниципального района на  2017  год и на плановый период 2018 и 2019 годов, тыс.руб.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1785926"/>
          <a:ext cx="8429684" cy="4484691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5241988"/>
                <a:gridCol w="1133403"/>
                <a:gridCol w="991728"/>
                <a:gridCol w="1062565"/>
              </a:tblGrid>
              <a:tr h="7858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/>
                        <a:t>Наименование</a:t>
                      </a:r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7785" marR="7785" marT="77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/>
                        <a:t>Сумма на 2017 год</a:t>
                      </a:r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7785" marR="7785" marT="77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/>
                        <a:t>Сумма на 2018од</a:t>
                      </a:r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7785" marR="7785" marT="77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/>
                        <a:t>Сумма на 2019 год</a:t>
                      </a:r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7785" marR="7785" marT="7785" marB="0" anchor="ctr"/>
                </a:tc>
              </a:tr>
              <a:tr h="2048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/>
                        <a:t>1</a:t>
                      </a:r>
                      <a:endParaRPr lang="ru-RU" sz="1100" b="1" i="0" u="none" strike="noStrike">
                        <a:latin typeface="Times New Roman"/>
                      </a:endParaRPr>
                    </a:p>
                  </a:txBody>
                  <a:tcPr marL="7785" marR="7785" marT="77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/>
                        <a:t>3</a:t>
                      </a:r>
                      <a:endParaRPr lang="ru-RU" sz="1100" b="1" i="0" u="none" strike="noStrike">
                        <a:latin typeface="Times New Roman"/>
                      </a:endParaRPr>
                    </a:p>
                  </a:txBody>
                  <a:tcPr marL="7785" marR="7785" marT="778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/>
                        <a:t>4</a:t>
                      </a:r>
                      <a:endParaRPr lang="ru-RU" sz="1100" b="1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5</a:t>
                      </a:r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</a:tr>
              <a:tr h="70807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/>
                        <a:t>Ведомственная целевая программа "Дополнительное образование детей  в сфере культуры и искусства на территории Ольховского муниципального района на 2015-2017г.г."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2 903,5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/>
                        <a:t>0,0</a:t>
                      </a:r>
                      <a:endParaRPr lang="ru-RU" sz="1100" b="0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0,0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</a:tr>
              <a:tr h="59634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/>
                        <a:t>Ведомственная целевая программа  "Основные направления развития культуры Ольховского муниципального района на 2015-2017 годы"</a:t>
                      </a:r>
                      <a:endParaRPr lang="ru-RU" sz="1100" b="0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/>
                        <a:t>5 310,2</a:t>
                      </a:r>
                      <a:endParaRPr lang="ru-RU" sz="1100" b="0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/>
                        <a:t>0,0</a:t>
                      </a:r>
                      <a:endParaRPr lang="ru-RU" sz="1100" b="0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0,0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</a:tr>
              <a:tr h="59634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/>
                        <a:t>Ведомственная целевая программа  "Организация библиотечного обслуживания населения Ольховского муниципального района на 2015-2017годы"</a:t>
                      </a:r>
                      <a:endParaRPr lang="ru-RU" sz="1100" b="0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3 702,6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/>
                        <a:t>0,0</a:t>
                      </a:r>
                      <a:endParaRPr lang="ru-RU" sz="1100" b="0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0,0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</a:tr>
              <a:tr h="79209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/>
                        <a:t>Ведомственная целевая программа  "Комплектование книжного фонда центральной межпоселенческой библиотеки им. Н.Ф.Рыбалкина Ольховского муниципального района на 2015-2017 годы".</a:t>
                      </a:r>
                      <a:endParaRPr lang="ru-RU" sz="1100" b="0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50,0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0,0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0,0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</a:tr>
              <a:tr h="59634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/>
                        <a:t>Ведомственная целевая программа "Совершенствование системы муниципального управления Ольховского муниципального района на 2015-2017гг."</a:t>
                      </a:r>
                      <a:endParaRPr lang="ru-RU" sz="1100" b="0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/>
                        <a:t>30 831,3</a:t>
                      </a:r>
                      <a:endParaRPr lang="ru-RU" sz="1100" b="0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0,0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0,0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</a:tr>
              <a:tr h="20484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/>
                        <a:t>ИТОГО</a:t>
                      </a:r>
                      <a:endParaRPr lang="ru-RU" sz="1100" b="1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/>
                        <a:t>42 797,6</a:t>
                      </a:r>
                      <a:endParaRPr lang="ru-RU" sz="1100" b="1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/>
                        <a:t>0,0</a:t>
                      </a:r>
                      <a:endParaRPr lang="ru-RU" sz="1100" b="1" i="0" u="none" strike="noStrike">
                        <a:latin typeface="Times New Roman"/>
                      </a:endParaRPr>
                    </a:p>
                  </a:txBody>
                  <a:tcPr marL="7785" marR="7785" marT="778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/>
                        <a:t>0,0</a:t>
                      </a:r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7785" marR="7785" marT="7785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2844" y="428604"/>
            <a:ext cx="8786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Распределение бюджетных ассигнований на реализацию ведомственных целевых программ Ольховского муниципального района на 2017 год и на плановый период 2018 и 2019 годов, тыс.руб.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28605"/>
            <a:ext cx="8151571" cy="92869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Бюджетный процесс – ежегодное формирование и исполнение бюджета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1643050"/>
            <a:ext cx="7924092" cy="4429125"/>
          </a:xfrm>
        </p:spPr>
        <p:txBody>
          <a:bodyPr>
            <a:normAutofit/>
          </a:bodyPr>
          <a:lstStyle/>
          <a:p>
            <a:pPr marL="0" marR="0" algn="l">
              <a:lnSpc>
                <a:spcPct val="8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Утверждение бюджета очередного года</a:t>
            </a:r>
          </a:p>
          <a:p>
            <a:pPr marL="0" marR="0" algn="l">
              <a:lnSpc>
                <a:spcPct val="8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 Исполнение бюджета в текущем году</a:t>
            </a:r>
          </a:p>
          <a:p>
            <a:pPr marL="0" marR="0" algn="l">
              <a:lnSpc>
                <a:spcPct val="8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 Формирование отчета об исполнении бюджета предыдущего года</a:t>
            </a:r>
          </a:p>
          <a:p>
            <a:pPr marL="0" marR="0" algn="l">
              <a:lnSpc>
                <a:spcPct val="8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 Утверждение отчета об исполнении бюджета предыдущего года</a:t>
            </a:r>
          </a:p>
          <a:p>
            <a:pPr marL="0" marR="0" algn="l">
              <a:lnSpc>
                <a:spcPct val="8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 Составление проекта бюджета очередного года</a:t>
            </a:r>
          </a:p>
          <a:p>
            <a:pPr marL="0" marR="0" algn="l">
              <a:lnSpc>
                <a:spcPct val="8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 Рассмотрение проекта бюджета очередного года</a:t>
            </a:r>
          </a:p>
          <a:p>
            <a:pPr marR="0" algn="l">
              <a:lnSpc>
                <a:spcPct val="80000"/>
              </a:lnSpc>
              <a:buFont typeface="Arial" charset="0"/>
              <a:buChar char="•"/>
            </a:pPr>
            <a:endParaRPr lang="ru-RU" sz="2200" dirty="0" smtClean="0">
              <a:solidFill>
                <a:schemeClr val="tx1"/>
              </a:solidFill>
            </a:endParaRPr>
          </a:p>
          <a:p>
            <a:pPr marR="0" algn="l">
              <a:lnSpc>
                <a:spcPct val="80000"/>
              </a:lnSpc>
              <a:buFont typeface="Arial" charset="0"/>
              <a:buChar char="•"/>
            </a:pPr>
            <a:endParaRPr lang="ru-RU" sz="2200" dirty="0" smtClean="0"/>
          </a:p>
          <a:p>
            <a:pPr marR="0" algn="l">
              <a:lnSpc>
                <a:spcPct val="80000"/>
              </a:lnSpc>
              <a:buFont typeface="Arial" charset="0"/>
              <a:buChar char="•"/>
            </a:pPr>
            <a:endParaRPr lang="ru-RU" sz="2200" dirty="0" smtClean="0"/>
          </a:p>
        </p:txBody>
      </p:sp>
      <p:sp>
        <p:nvSpPr>
          <p:cNvPr id="12" name="Стрелка углом 11"/>
          <p:cNvSpPr/>
          <p:nvPr/>
        </p:nvSpPr>
        <p:spPr>
          <a:xfrm>
            <a:off x="571472" y="1785926"/>
            <a:ext cx="329712" cy="4143404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32656"/>
            <a:ext cx="8429684" cy="90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Основные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направления бюджетной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политики 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Ольховского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муниципального района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j-lt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380635"/>
            <a:ext cx="81439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914400" algn="l"/>
              </a:tabLst>
            </a:pPr>
            <a:r>
              <a:rPr lang="ru-RU" dirty="0" smtClean="0">
                <a:ea typeface="Times New Roman"/>
              </a:rPr>
              <a:t>повышение качества муниципальных программ и расширение их использования в бюджетном планировании;</a:t>
            </a:r>
            <a:endParaRPr lang="ru-RU" sz="1600" dirty="0"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914400" algn="l"/>
              </a:tabLst>
            </a:pPr>
            <a:r>
              <a:rPr lang="ru-RU" dirty="0" smtClean="0">
                <a:ea typeface="Times New Roman"/>
              </a:rPr>
              <a:t>обеспечение расходных обязательств источниками финансирования;</a:t>
            </a:r>
            <a:endParaRPr lang="ru-RU" sz="1600" dirty="0"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914400" algn="l"/>
              </a:tabLst>
            </a:pPr>
            <a:r>
              <a:rPr lang="ru-RU" dirty="0" smtClean="0">
                <a:ea typeface="Times New Roman"/>
              </a:rPr>
              <a:t>повышение эффективности оказания муниципальных услуг;</a:t>
            </a:r>
            <a:endParaRPr lang="ru-RU" sz="1600" dirty="0"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ea typeface="Times New Roman"/>
              </a:rPr>
              <a:t>обеспечение  открытости и прозрачности общественных финансов.</a:t>
            </a:r>
            <a:endParaRPr lang="ru-RU" sz="1600" dirty="0">
              <a:effectLst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3500438"/>
            <a:ext cx="8215370" cy="2621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Times New Roman"/>
              </a:rPr>
              <a:t>Основными проблемами бюджетной политики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a typeface="Times New Roman"/>
              </a:rPr>
              <a:t>Ольховского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Times New Roman"/>
              </a:rPr>
              <a:t>муниципального района являются:</a:t>
            </a:r>
            <a:endParaRPr lang="ru-RU" sz="2000" dirty="0">
              <a:solidFill>
                <a:schemeClr val="accent1">
                  <a:lumMod val="75000"/>
                </a:schemeClr>
              </a:solidFill>
              <a:ea typeface="Times New Roman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1D1D1D"/>
                </a:solidFill>
                <a:ea typeface="Times New Roman"/>
              </a:rPr>
              <a:t>- высокая зависимость от </a:t>
            </a:r>
            <a:r>
              <a:rPr lang="ru-RU" dirty="0" smtClean="0">
                <a:solidFill>
                  <a:srgbClr val="1D1D1D"/>
                </a:solidFill>
                <a:ea typeface="Times New Roman"/>
              </a:rPr>
              <a:t>областного </a:t>
            </a:r>
            <a:r>
              <a:rPr lang="ru-RU" dirty="0">
                <a:solidFill>
                  <a:srgbClr val="1D1D1D"/>
                </a:solidFill>
                <a:ea typeface="Times New Roman"/>
              </a:rPr>
              <a:t>бюджета;</a:t>
            </a:r>
            <a:endParaRPr lang="ru-RU" sz="1600" dirty="0">
              <a:ea typeface="Times New Roman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1D1D1D"/>
                </a:solidFill>
                <a:ea typeface="Times New Roman"/>
              </a:rPr>
              <a:t>-недостаток </a:t>
            </a:r>
            <a:r>
              <a:rPr lang="ru-RU" dirty="0">
                <a:solidFill>
                  <a:srgbClr val="1D1D1D"/>
                </a:solidFill>
                <a:ea typeface="Times New Roman"/>
              </a:rPr>
              <a:t>собственных средств для исполнения полномочий органов местного самоуправления района по решению вопросов местного значения. </a:t>
            </a:r>
            <a:endParaRPr lang="ru-RU" sz="1600" dirty="0">
              <a:effectLst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614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00042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/>
              </a:rPr>
              <a:t>Для решения указанных проблем планируются следующие мероприятия:</a:t>
            </a:r>
            <a:endParaRPr lang="ru-RU" sz="1600" dirty="0">
              <a:solidFill>
                <a:schemeClr val="accent1">
                  <a:lumMod val="50000"/>
                </a:schemeClr>
              </a:solidFill>
              <a:effectLst/>
              <a:latin typeface="+mj-lt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214422"/>
            <a:ext cx="8280920" cy="5437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</a:pPr>
            <a:r>
              <a:rPr lang="ru-RU" dirty="0" smtClean="0">
                <a:ea typeface="Calibri"/>
                <a:cs typeface="Times New Roman"/>
              </a:rPr>
              <a:t>эффективность использования программного бюджета, которое обеспечивает единство всех процедур планирования;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</a:pPr>
            <a:r>
              <a:rPr lang="ru-RU" dirty="0">
                <a:ea typeface="Calibri"/>
                <a:cs typeface="Times New Roman"/>
              </a:rPr>
              <a:t>осуществление постоянного мониторинга своевременного и полного поступления      в бюджет муниципального района налогов, сборов и  иных обязательных платежей и динамики задолженности по налогам</a:t>
            </a:r>
            <a:r>
              <a:rPr lang="ru-RU" dirty="0" smtClean="0">
                <a:ea typeface="Calibri"/>
                <a:cs typeface="Times New Roman"/>
              </a:rPr>
              <a:t>;</a:t>
            </a:r>
          </a:p>
          <a:p>
            <a:pPr marL="342900" indent="-342900" algn="just">
              <a:lnSpc>
                <a:spcPct val="150000"/>
              </a:lnSpc>
              <a:buSzPts val="1000"/>
              <a:buFont typeface="Symbol"/>
              <a:buChar char=""/>
            </a:pPr>
            <a:r>
              <a:rPr lang="ru-RU" dirty="0" smtClean="0">
                <a:ea typeface="Calibri"/>
                <a:cs typeface="Times New Roman"/>
              </a:rPr>
              <a:t>повышение качества администрирования доходов бюджета муниципального района;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</a:pPr>
            <a:r>
              <a:rPr lang="ru-RU" dirty="0" smtClean="0">
                <a:ea typeface="Calibri"/>
                <a:cs typeface="Times New Roman"/>
              </a:rPr>
              <a:t>принятие расходных обязательств с целью эффективного использования имеющихся средств;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</a:pPr>
            <a:r>
              <a:rPr lang="ru-RU" dirty="0" smtClean="0">
                <a:ea typeface="Calibri"/>
                <a:cs typeface="Times New Roman"/>
              </a:rPr>
              <a:t>привлечение </a:t>
            </a:r>
            <a:r>
              <a:rPr lang="ru-RU" dirty="0">
                <a:ea typeface="Calibri"/>
                <a:cs typeface="Times New Roman"/>
              </a:rPr>
              <a:t>средств из </a:t>
            </a:r>
            <a:r>
              <a:rPr lang="ru-RU" dirty="0" smtClean="0">
                <a:ea typeface="Calibri"/>
                <a:cs typeface="Times New Roman"/>
              </a:rPr>
              <a:t>областного </a:t>
            </a:r>
            <a:r>
              <a:rPr lang="ru-RU" dirty="0">
                <a:ea typeface="Calibri"/>
                <a:cs typeface="Times New Roman"/>
              </a:rPr>
              <a:t>и федерального бюджетов на софинансирование </a:t>
            </a:r>
            <a:r>
              <a:rPr lang="ru-RU" dirty="0" smtClean="0">
                <a:ea typeface="Calibri"/>
                <a:cs typeface="Times New Roman"/>
              </a:rPr>
              <a:t>реализации </a:t>
            </a:r>
            <a:r>
              <a:rPr lang="ru-RU" dirty="0">
                <a:ea typeface="Calibri"/>
                <a:cs typeface="Times New Roman"/>
              </a:rPr>
              <a:t>приоритетных </a:t>
            </a:r>
            <a:r>
              <a:rPr lang="ru-RU" dirty="0" smtClean="0">
                <a:ea typeface="Calibri"/>
                <a:cs typeface="Times New Roman"/>
              </a:rPr>
              <a:t>проектов и муниципальных программ.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371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2000240"/>
          <a:ext cx="7929618" cy="3881114"/>
        </p:xfrm>
        <a:graphic>
          <a:graphicData uri="http://schemas.openxmlformats.org/drawingml/2006/table">
            <a:tbl>
              <a:tblPr/>
              <a:tblGrid>
                <a:gridCol w="2952258"/>
                <a:gridCol w="4977360"/>
              </a:tblGrid>
              <a:tr h="71438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Расходные обязательства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08" marR="494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Основания для возникновения и оплаты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08" marR="494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76580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Публичные, 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08" marR="494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Законы, определяющие объем и правила определения объема обязательств перед гражданами, организациями, органами власти, в том числе законы, устанавливающие права граждан на получение социальных выплат (пенсий, пособий, компенсаций)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08" marR="494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34207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Гражданско-правовые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08" marR="494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Государственный (муниципальный) контракт, трудовое соглашение, соглашение о предоставлении субсидии органам власти на закупки и т.д.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08" marR="494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55947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Межгосударственные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08" marR="494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Межгосударственный договор (соглашения)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08" marR="49408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142852"/>
            <a:ext cx="892971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</a:rPr>
              <a:t>Понятия и принципы расходных обязательств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33" name="Прямоугольник 288"/>
          <p:cNvSpPr>
            <a:spLocks noChangeArrowheads="1"/>
          </p:cNvSpPr>
          <p:nvPr/>
        </p:nvSpPr>
        <p:spPr bwMode="auto">
          <a:xfrm>
            <a:off x="214282" y="1214422"/>
            <a:ext cx="8683626" cy="6413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Расходное обязательство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обязанность выплатить денежные средства из соответствующих бюджетов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29"/>
          <p:cNvSpPr txBox="1">
            <a:spLocks noChangeArrowheads="1"/>
          </p:cNvSpPr>
          <p:nvPr/>
        </p:nvSpPr>
        <p:spPr bwMode="auto">
          <a:xfrm>
            <a:off x="285720" y="1071546"/>
            <a:ext cx="8496944" cy="1571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1600" b="1" dirty="0" smtClean="0">
                <a:solidFill>
                  <a:schemeClr val="accent2">
                    <a:lumMod val="50000"/>
                  </a:schemeClr>
                </a:solidFill>
                <a:ea typeface="Tahoma" pitchFamily="34" charset="0"/>
                <a:cs typeface="Tahoma" pitchFamily="34" charset="0"/>
              </a:rPr>
              <a:t>Под налогом понимается обязательный, индивидуально безвозмездный платеж, взимаемый с организаций и физических лиц в форме отчуждения принадлежащих им на праве собственности, хозяйственного ведения или оперативного управления денежных средств в целях финансового обеспечения деятельности государства и (или) муниципальных образований</a:t>
            </a:r>
            <a:endParaRPr lang="ru-RU" altLang="ru-RU" sz="1600" b="1" dirty="0">
              <a:solidFill>
                <a:schemeClr val="accent2">
                  <a:lumMod val="50000"/>
                </a:schemeClr>
              </a:solidFill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3347864" y="2672244"/>
          <a:ext cx="2736304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Группа 6"/>
          <p:cNvGrpSpPr/>
          <p:nvPr/>
        </p:nvGrpSpPr>
        <p:grpSpPr>
          <a:xfrm>
            <a:off x="3203848" y="3257600"/>
            <a:ext cx="2808312" cy="351000"/>
            <a:chOff x="0" y="1"/>
            <a:chExt cx="2016223" cy="351000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0" y="1"/>
              <a:ext cx="2016223" cy="351000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17134" y="17135"/>
              <a:ext cx="1981955" cy="316732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kern="12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Региональные</a:t>
              </a:r>
              <a:endParaRPr lang="ru-RU" sz="1500" kern="1200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182512" y="3257600"/>
            <a:ext cx="2906198" cy="351000"/>
            <a:chOff x="0" y="1"/>
            <a:chExt cx="2016223" cy="351000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0" y="1"/>
              <a:ext cx="2016223" cy="351000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17134" y="17135"/>
              <a:ext cx="1981955" cy="316732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kern="12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Федеральные</a:t>
              </a:r>
              <a:endParaRPr lang="ru-RU" sz="1500" kern="1200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4" name="Группа 12"/>
          <p:cNvGrpSpPr/>
          <p:nvPr/>
        </p:nvGrpSpPr>
        <p:grpSpPr>
          <a:xfrm>
            <a:off x="6228184" y="3257600"/>
            <a:ext cx="2854442" cy="351000"/>
            <a:chOff x="0" y="1"/>
            <a:chExt cx="2016223" cy="351000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0" y="1"/>
              <a:ext cx="2016223" cy="351000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17134" y="17135"/>
              <a:ext cx="1981955" cy="316732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kern="12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Местные</a:t>
              </a:r>
            </a:p>
          </p:txBody>
        </p:sp>
      </p:grpSp>
      <p:grpSp>
        <p:nvGrpSpPr>
          <p:cNvPr id="5" name="Группа 15"/>
          <p:cNvGrpSpPr/>
          <p:nvPr/>
        </p:nvGrpSpPr>
        <p:grpSpPr>
          <a:xfrm>
            <a:off x="0" y="3933059"/>
            <a:ext cx="2856804" cy="2736301"/>
            <a:chOff x="17134" y="-5304"/>
            <a:chExt cx="1981955" cy="339171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99914" y="-5304"/>
              <a:ext cx="1834349" cy="333878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sz="14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и обязательны к уплате на всей территории РФ</a:t>
              </a:r>
            </a:p>
            <a:p>
              <a:endParaRPr lang="ru-RU" sz="1400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- налог на прибыль</a:t>
              </a: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организаций</a:t>
              </a:r>
            </a:p>
            <a:p>
              <a:pPr>
                <a:buFontTx/>
                <a:buChar char="-"/>
              </a:pPr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налог на доходы</a:t>
              </a: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физических лиц</a:t>
              </a:r>
            </a:p>
            <a:p>
              <a:pPr>
                <a:buFontTx/>
                <a:buChar char="-"/>
              </a:pPr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акцизы</a:t>
              </a:r>
            </a:p>
            <a:p>
              <a:pPr>
                <a:buFontTx/>
                <a:buChar char="-"/>
              </a:pPr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иные налоги</a:t>
              </a:r>
              <a:endParaRPr lang="ru-RU" sz="1600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8" name="Скругленный прямоугольник 4"/>
            <p:cNvSpPr/>
            <p:nvPr/>
          </p:nvSpPr>
          <p:spPr>
            <a:xfrm>
              <a:off x="17134" y="17135"/>
              <a:ext cx="1981955" cy="316732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l" defTabSz="6667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500" kern="1200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7" name="Группа 18"/>
          <p:cNvGrpSpPr/>
          <p:nvPr/>
        </p:nvGrpSpPr>
        <p:grpSpPr>
          <a:xfrm>
            <a:off x="3142285" y="3933056"/>
            <a:ext cx="2856804" cy="2736304"/>
            <a:chOff x="17134" y="8562"/>
            <a:chExt cx="1981955" cy="325317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99914" y="8562"/>
              <a:ext cx="1858287" cy="325317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sz="14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и законами субъектов РФ и обязательны к уплате на территории субъектов РФ</a:t>
              </a:r>
            </a:p>
            <a:p>
              <a:endParaRPr lang="ru-RU" sz="1400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- налог на имущество</a:t>
              </a: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организаций</a:t>
              </a: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- транспортный налог</a:t>
              </a: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- налог на игорный</a:t>
              </a: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бизнес</a:t>
              </a:r>
              <a:endParaRPr lang="ru-RU" sz="1600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" name="Скругленный прямоугольник 4"/>
            <p:cNvSpPr/>
            <p:nvPr/>
          </p:nvSpPr>
          <p:spPr>
            <a:xfrm>
              <a:off x="17134" y="17135"/>
              <a:ext cx="1981955" cy="316732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l" defTabSz="6667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500" kern="1200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10" name="Группа 21"/>
          <p:cNvGrpSpPr/>
          <p:nvPr/>
        </p:nvGrpSpPr>
        <p:grpSpPr>
          <a:xfrm>
            <a:off x="6287195" y="3861048"/>
            <a:ext cx="2856805" cy="2808110"/>
            <a:chOff x="70174" y="-13865"/>
            <a:chExt cx="1981955" cy="333854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79191" y="-13865"/>
              <a:ext cx="1877633" cy="328573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sz="135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и нормативными актами представительных органов муниципальных образований и обязательны к уплате на территориях соответствующих муниципальных образований</a:t>
              </a:r>
              <a:endParaRPr lang="en-US" sz="1350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endParaRPr lang="ru-RU" sz="1200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- земельный налог</a:t>
              </a: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- налог на имущество</a:t>
              </a:r>
            </a:p>
            <a:p>
              <a:r>
                <a:rPr lang="ru-RU" sz="1600" dirty="0" smtClean="0">
                  <a:solidFill>
                    <a:schemeClr val="accent2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физических лиц</a:t>
              </a:r>
              <a:endParaRPr lang="ru-RU" sz="1600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4" name="Скругленный прямоугольник 4"/>
            <p:cNvSpPr/>
            <p:nvPr/>
          </p:nvSpPr>
          <p:spPr>
            <a:xfrm>
              <a:off x="70174" y="3257"/>
              <a:ext cx="1981955" cy="316732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l" defTabSz="6667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500" kern="1200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25" name="Стрелка вниз 24"/>
          <p:cNvSpPr/>
          <p:nvPr/>
        </p:nvSpPr>
        <p:spPr>
          <a:xfrm>
            <a:off x="4499992" y="3068960"/>
            <a:ext cx="216024" cy="17852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Стрелка вниз 25"/>
          <p:cNvSpPr/>
          <p:nvPr/>
        </p:nvSpPr>
        <p:spPr>
          <a:xfrm rot="18706275">
            <a:off x="6008117" y="2975785"/>
            <a:ext cx="216024" cy="321266"/>
          </a:xfrm>
          <a:prstGeom prst="downArrow">
            <a:avLst>
              <a:gd name="adj1" fmla="val 50000"/>
              <a:gd name="adj2" fmla="val 120283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Стрелка вниз 26"/>
          <p:cNvSpPr/>
          <p:nvPr/>
        </p:nvSpPr>
        <p:spPr>
          <a:xfrm rot="2869928">
            <a:off x="3004773" y="2981126"/>
            <a:ext cx="216024" cy="321216"/>
          </a:xfrm>
          <a:prstGeom prst="downArrow">
            <a:avLst>
              <a:gd name="adj1" fmla="val 50000"/>
              <a:gd name="adj2" fmla="val 120283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2411760" y="357301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Установлены Налоговым кодексом РФ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" name="TextBox 14"/>
          <p:cNvSpPr txBox="1">
            <a:spLocks noChangeArrowheads="1"/>
          </p:cNvSpPr>
          <p:nvPr/>
        </p:nvSpPr>
        <p:spPr bwMode="auto">
          <a:xfrm>
            <a:off x="395536" y="188640"/>
            <a:ext cx="85010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cap="all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Федеральные, региональные, местные налоги</a:t>
            </a:r>
            <a:endParaRPr lang="ru-RU" sz="2400" b="1" cap="all" dirty="0">
              <a:solidFill>
                <a:schemeClr val="accent1">
                  <a:lumMod val="50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Номер слайда 29"/>
          <p:cNvSpPr>
            <a:spLocks noGrp="1"/>
          </p:cNvSpPr>
          <p:nvPr>
            <p:ph type="sldNum" sz="quarter" idx="12"/>
          </p:nvPr>
        </p:nvSpPr>
        <p:spPr>
          <a:xfrm>
            <a:off x="8532440" y="6525344"/>
            <a:ext cx="611560" cy="332656"/>
          </a:xfrm>
        </p:spPr>
        <p:txBody>
          <a:bodyPr>
            <a:normAutofit/>
          </a:bodyPr>
          <a:lstStyle/>
          <a:p>
            <a:pPr algn="ctr"/>
            <a:fld id="{CF7A2BDD-D331-44F0-96AA-4FB4ED497064}" type="slidenum">
              <a:rPr lang="en-US" smtClean="0">
                <a:solidFill>
                  <a:schemeClr val="accent2">
                    <a:lumMod val="75000"/>
                  </a:schemeClr>
                </a:solidFill>
              </a:rPr>
              <a:pPr algn="ctr"/>
              <a:t>7</a:t>
            </a:fld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86808" cy="1785950"/>
          </a:xfrm>
        </p:spPr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Межбюджетные трансферты (безвозмездные поступления) – это средства одного бюджета бюджетной системы РФ, перечисляемые другому бюджету бюджетной системы РФ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2428868"/>
            <a:ext cx="7121819" cy="35719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R="0" algn="ctr">
              <a:lnSpc>
                <a:spcPct val="90000"/>
              </a:lnSpc>
            </a:pP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Формы межбюджетных трансфертов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4500562" y="3000372"/>
            <a:ext cx="329711" cy="428625"/>
          </a:xfrm>
          <a:prstGeom prst="downArrow">
            <a:avLst>
              <a:gd name="adj1" fmla="val 4404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 углом 7"/>
          <p:cNvSpPr/>
          <p:nvPr/>
        </p:nvSpPr>
        <p:spPr>
          <a:xfrm flipV="1">
            <a:off x="285720" y="3786190"/>
            <a:ext cx="461596" cy="1143000"/>
          </a:xfrm>
          <a:prstGeom prst="bentArrow">
            <a:avLst>
              <a:gd name="adj1" fmla="val 25000"/>
              <a:gd name="adj2" fmla="val 27030"/>
              <a:gd name="adj3" fmla="val 25000"/>
              <a:gd name="adj4" fmla="val 647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Стрелка углом 9"/>
          <p:cNvSpPr/>
          <p:nvPr/>
        </p:nvSpPr>
        <p:spPr>
          <a:xfrm flipH="1" flipV="1">
            <a:off x="8429652" y="3571876"/>
            <a:ext cx="461596" cy="1357313"/>
          </a:xfrm>
          <a:prstGeom prst="bentArrow">
            <a:avLst>
              <a:gd name="adj1" fmla="val 25000"/>
              <a:gd name="adj2" fmla="val 50000"/>
              <a:gd name="adj3" fmla="val 25000"/>
              <a:gd name="adj4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224" y="3786190"/>
            <a:ext cx="2214578" cy="2500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/>
              <a:t>Субсидии – бюджетные средства, предоставляемые бюджету другого уровня бюджетной системы РФ , в целях </a:t>
            </a:r>
            <a:r>
              <a:rPr lang="ru-RU" sz="1100" b="1" dirty="0" err="1"/>
              <a:t>софинансирования</a:t>
            </a:r>
            <a:r>
              <a:rPr lang="ru-RU" sz="1100" b="1" dirty="0"/>
              <a:t> расходных  обязательств, возникающих  при выполнении полномочий  органов местного самоуправления по вопросам местного значения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00826" y="3929066"/>
            <a:ext cx="1857388" cy="21236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/>
              <a:t>Дотации – межбюджетные трансферты, предоставляемые на безвозмездной и безвозвратной основе без установления направлений и (или) условий их использования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57554" y="3571876"/>
            <a:ext cx="2901481" cy="28575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/>
              <a:t>Субвенции – бюджетные средства, предоставляемые бюджету другого уровня бюджетной системы РФ на безвозмездной и безвозвратной основах на осуществление определенных целевых расходов, возникающих при выполнении полномочий РФ, переданных для осуществления органам государственной власти другого уровня бюджетной системы РФ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5" name="Rectangle 2"/>
          <p:cNvSpPr>
            <a:spLocks noGrp="1"/>
          </p:cNvSpPr>
          <p:nvPr>
            <p:ph type="ctrTitle" idx="4294967295"/>
          </p:nvPr>
        </p:nvSpPr>
        <p:spPr>
          <a:xfrm>
            <a:off x="357158" y="357166"/>
            <a:ext cx="8350253" cy="785816"/>
          </a:xfrm>
          <a:custGeom>
            <a:avLst/>
            <a:gdLst/>
            <a:ahLst/>
            <a:cxnLst/>
            <a:rect l="0" t="0" r="0" b="0"/>
            <a:pathLst/>
          </a:custGeom>
          <a:solidFill>
            <a:srgbClr val="FFFFFF"/>
          </a:solidFill>
          <a:ln>
            <a:solidFill>
              <a:srgbClr val="000000"/>
            </a:solidFill>
            <a:round/>
          </a:ln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rgbClr val="1025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2400" b="1" i="1" dirty="0" smtClean="0">
                <a:solidFill>
                  <a:srgbClr val="1025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2800" b="1" i="1" dirty="0">
              <a:solidFill>
                <a:srgbClr val="10253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" name="Овал 3"/>
          <p:cNvGrpSpPr>
            <a:grpSpLocks/>
          </p:cNvGrpSpPr>
          <p:nvPr/>
        </p:nvGrpSpPr>
        <p:grpSpPr bwMode="auto">
          <a:xfrm>
            <a:off x="214282" y="2285992"/>
            <a:ext cx="3346450" cy="944562"/>
            <a:chOff x="100" y="1701"/>
            <a:chExt cx="2108" cy="595"/>
          </a:xfrm>
        </p:grpSpPr>
        <p:pic>
          <p:nvPicPr>
            <p:cNvPr id="187396" name="Picture 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0" y="1701"/>
              <a:ext cx="2108" cy="595"/>
            </a:xfrm>
            <a:prstGeom prst="rect">
              <a:avLst/>
            </a:prstGeom>
            <a:noFill/>
          </p:spPr>
        </p:pic>
        <p:sp>
          <p:nvSpPr>
            <p:cNvPr id="187397" name="Text Box 5"/>
            <p:cNvSpPr txBox="1">
              <a:spLocks noChangeArrowheads="1"/>
            </p:cNvSpPr>
            <p:nvPr/>
          </p:nvSpPr>
          <p:spPr bwMode="auto">
            <a:xfrm>
              <a:off x="419" y="1798"/>
              <a:ext cx="1475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>
                  <a:solidFill>
                    <a:srgbClr val="000000"/>
                  </a:solidFill>
                  <a:latin typeface="Calibri" pitchFamily="34" charset="0"/>
                </a:rPr>
                <a:t>ДОХОДЫ</a:t>
              </a:r>
            </a:p>
          </p:txBody>
        </p:sp>
      </p:grpSp>
      <p:grpSp>
        <p:nvGrpSpPr>
          <p:cNvPr id="3" name="Овал 4"/>
          <p:cNvGrpSpPr>
            <a:grpSpLocks/>
          </p:cNvGrpSpPr>
          <p:nvPr/>
        </p:nvGrpSpPr>
        <p:grpSpPr bwMode="auto">
          <a:xfrm>
            <a:off x="214282" y="3786190"/>
            <a:ext cx="3419475" cy="989012"/>
            <a:chOff x="100" y="2557"/>
            <a:chExt cx="2154" cy="623"/>
          </a:xfrm>
        </p:grpSpPr>
        <p:pic>
          <p:nvPicPr>
            <p:cNvPr id="187399" name="Picture 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0" y="2557"/>
              <a:ext cx="2154" cy="623"/>
            </a:xfrm>
            <a:prstGeom prst="rect">
              <a:avLst/>
            </a:prstGeom>
            <a:noFill/>
          </p:spPr>
        </p:pic>
        <p:sp>
          <p:nvSpPr>
            <p:cNvPr id="187400" name="Text Box 8"/>
            <p:cNvSpPr txBox="1">
              <a:spLocks noChangeArrowheads="1"/>
            </p:cNvSpPr>
            <p:nvPr/>
          </p:nvSpPr>
          <p:spPr bwMode="auto">
            <a:xfrm>
              <a:off x="425" y="2657"/>
              <a:ext cx="1508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>
                  <a:solidFill>
                    <a:srgbClr val="000000"/>
                  </a:solidFill>
                  <a:latin typeface="Calibri" pitchFamily="34" charset="0"/>
                </a:rPr>
                <a:t>РАСХОДЫ</a:t>
              </a:r>
            </a:p>
          </p:txBody>
        </p:sp>
      </p:grpSp>
      <p:grpSp>
        <p:nvGrpSpPr>
          <p:cNvPr id="5" name="Скругленный прямоугольник 6152"/>
          <p:cNvGrpSpPr>
            <a:grpSpLocks/>
          </p:cNvGrpSpPr>
          <p:nvPr/>
        </p:nvGrpSpPr>
        <p:grpSpPr bwMode="auto">
          <a:xfrm>
            <a:off x="3643306" y="1285860"/>
            <a:ext cx="1401762" cy="579437"/>
            <a:chOff x="2277" y="941"/>
            <a:chExt cx="883" cy="365"/>
          </a:xfrm>
        </p:grpSpPr>
        <p:pic>
          <p:nvPicPr>
            <p:cNvPr id="187405" name="Picture 13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77" y="941"/>
              <a:ext cx="883" cy="365"/>
            </a:xfrm>
            <a:prstGeom prst="rect">
              <a:avLst/>
            </a:prstGeom>
            <a:noFill/>
          </p:spPr>
        </p:pic>
        <p:sp>
          <p:nvSpPr>
            <p:cNvPr id="187406" name="Text Box 14"/>
            <p:cNvSpPr txBox="1">
              <a:spLocks noChangeArrowheads="1"/>
            </p:cNvSpPr>
            <p:nvPr/>
          </p:nvSpPr>
          <p:spPr bwMode="auto">
            <a:xfrm>
              <a:off x="2307" y="969"/>
              <a:ext cx="828" cy="313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2017 </a:t>
              </a:r>
              <a:r>
                <a:rPr lang="ru-RU" b="1" i="1" dirty="0">
                  <a:solidFill>
                    <a:srgbClr val="000000"/>
                  </a:solidFill>
                  <a:latin typeface="Calibri" pitchFamily="34" charset="0"/>
                </a:rPr>
                <a:t>год</a:t>
              </a:r>
            </a:p>
          </p:txBody>
        </p:sp>
      </p:grpSp>
      <p:grpSp>
        <p:nvGrpSpPr>
          <p:cNvPr id="6" name="Скругленный прямоугольник 6153"/>
          <p:cNvGrpSpPr>
            <a:grpSpLocks/>
          </p:cNvGrpSpPr>
          <p:nvPr/>
        </p:nvGrpSpPr>
        <p:grpSpPr bwMode="auto">
          <a:xfrm>
            <a:off x="5429256" y="1285860"/>
            <a:ext cx="1468438" cy="584200"/>
            <a:chOff x="3414" y="945"/>
            <a:chExt cx="925" cy="368"/>
          </a:xfrm>
        </p:grpSpPr>
        <p:pic>
          <p:nvPicPr>
            <p:cNvPr id="187408" name="Picture 16"/>
            <p:cNvPicPr>
              <a:picLocks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414" y="945"/>
              <a:ext cx="925" cy="368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pic>
        <p:sp>
          <p:nvSpPr>
            <p:cNvPr id="187409" name="Text Box 17"/>
            <p:cNvSpPr txBox="1">
              <a:spLocks noChangeArrowheads="1"/>
            </p:cNvSpPr>
            <p:nvPr/>
          </p:nvSpPr>
          <p:spPr bwMode="auto">
            <a:xfrm>
              <a:off x="3441" y="975"/>
              <a:ext cx="874" cy="312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2018 </a:t>
              </a:r>
              <a:r>
                <a:rPr lang="ru-RU" b="1" i="1" dirty="0">
                  <a:solidFill>
                    <a:srgbClr val="000000"/>
                  </a:solidFill>
                  <a:latin typeface="Calibri" pitchFamily="34" charset="0"/>
                </a:rPr>
                <a:t>год</a:t>
              </a:r>
            </a:p>
          </p:txBody>
        </p:sp>
      </p:grpSp>
      <p:grpSp>
        <p:nvGrpSpPr>
          <p:cNvPr id="7" name="Скругленный прямоугольник 6154"/>
          <p:cNvGrpSpPr>
            <a:grpSpLocks/>
          </p:cNvGrpSpPr>
          <p:nvPr/>
        </p:nvGrpSpPr>
        <p:grpSpPr bwMode="auto">
          <a:xfrm>
            <a:off x="7215206" y="1285860"/>
            <a:ext cx="1468437" cy="579437"/>
            <a:chOff x="4547" y="933"/>
            <a:chExt cx="925" cy="365"/>
          </a:xfrm>
        </p:grpSpPr>
        <p:pic>
          <p:nvPicPr>
            <p:cNvPr id="187411" name="Picture 19"/>
            <p:cNvPicPr>
              <a:picLocks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547" y="933"/>
              <a:ext cx="925" cy="365"/>
            </a:xfrm>
            <a:prstGeom prst="rect">
              <a:avLst/>
            </a:prstGeom>
            <a:noFill/>
          </p:spPr>
        </p:pic>
        <p:sp>
          <p:nvSpPr>
            <p:cNvPr id="187412" name="Text Box 20"/>
            <p:cNvSpPr txBox="1">
              <a:spLocks noChangeArrowheads="1"/>
            </p:cNvSpPr>
            <p:nvPr/>
          </p:nvSpPr>
          <p:spPr bwMode="auto">
            <a:xfrm>
              <a:off x="4575" y="962"/>
              <a:ext cx="874" cy="312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2019 </a:t>
              </a:r>
              <a:r>
                <a:rPr lang="ru-RU" b="1" i="1" dirty="0">
                  <a:solidFill>
                    <a:srgbClr val="000000"/>
                  </a:solidFill>
                  <a:latin typeface="Calibri" pitchFamily="34" charset="0"/>
                </a:rPr>
                <a:t>год</a:t>
              </a:r>
            </a:p>
          </p:txBody>
        </p:sp>
      </p:grpSp>
      <p:grpSp>
        <p:nvGrpSpPr>
          <p:cNvPr id="8" name="Прямоугольник 6159"/>
          <p:cNvGrpSpPr>
            <a:grpSpLocks/>
          </p:cNvGrpSpPr>
          <p:nvPr/>
        </p:nvGrpSpPr>
        <p:grpSpPr bwMode="auto">
          <a:xfrm>
            <a:off x="3643306" y="2357430"/>
            <a:ext cx="1401762" cy="969962"/>
            <a:chOff x="2277" y="1693"/>
            <a:chExt cx="883" cy="611"/>
          </a:xfrm>
        </p:grpSpPr>
        <p:pic>
          <p:nvPicPr>
            <p:cNvPr id="187414" name="Picture 22"/>
            <p:cNvPicPr>
              <a:picLocks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277" y="1693"/>
              <a:ext cx="883" cy="611"/>
            </a:xfrm>
            <a:prstGeom prst="rect">
              <a:avLst/>
            </a:prstGeom>
            <a:noFill/>
          </p:spPr>
        </p:pic>
        <p:sp>
          <p:nvSpPr>
            <p:cNvPr id="187415" name="Text Box 23"/>
            <p:cNvSpPr txBox="1">
              <a:spLocks noChangeArrowheads="1"/>
            </p:cNvSpPr>
            <p:nvPr/>
          </p:nvSpPr>
          <p:spPr bwMode="auto">
            <a:xfrm>
              <a:off x="2290" y="1706"/>
              <a:ext cx="862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269969,7</a:t>
              </a:r>
              <a:endParaRPr lang="ru-RU" b="1" i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9" name="Прямоугольник 6160"/>
          <p:cNvGrpSpPr>
            <a:grpSpLocks/>
          </p:cNvGrpSpPr>
          <p:nvPr/>
        </p:nvGrpSpPr>
        <p:grpSpPr bwMode="auto">
          <a:xfrm>
            <a:off x="5500694" y="2285992"/>
            <a:ext cx="1474788" cy="993775"/>
            <a:chOff x="3410" y="1678"/>
            <a:chExt cx="929" cy="626"/>
          </a:xfrm>
        </p:grpSpPr>
        <p:pic>
          <p:nvPicPr>
            <p:cNvPr id="187417" name="Picture 25"/>
            <p:cNvPicPr>
              <a:picLocks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410" y="1678"/>
              <a:ext cx="929" cy="626"/>
            </a:xfrm>
            <a:prstGeom prst="rect">
              <a:avLst/>
            </a:prstGeom>
            <a:noFill/>
          </p:spPr>
        </p:pic>
        <p:sp>
          <p:nvSpPr>
            <p:cNvPr id="187418" name="Text Box 26"/>
            <p:cNvSpPr txBox="1">
              <a:spLocks noChangeArrowheads="1"/>
            </p:cNvSpPr>
            <p:nvPr/>
          </p:nvSpPr>
          <p:spPr bwMode="auto">
            <a:xfrm>
              <a:off x="3422" y="1691"/>
              <a:ext cx="909" cy="6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264807,6</a:t>
              </a:r>
              <a:endParaRPr lang="ru-RU" b="1" i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10" name="Прямоугольник 6161"/>
          <p:cNvGrpSpPr>
            <a:grpSpLocks/>
          </p:cNvGrpSpPr>
          <p:nvPr/>
        </p:nvGrpSpPr>
        <p:grpSpPr bwMode="auto">
          <a:xfrm>
            <a:off x="7286644" y="2285992"/>
            <a:ext cx="1395412" cy="944562"/>
            <a:chOff x="4593" y="1701"/>
            <a:chExt cx="879" cy="595"/>
          </a:xfrm>
        </p:grpSpPr>
        <p:pic>
          <p:nvPicPr>
            <p:cNvPr id="187420" name="Picture 28"/>
            <p:cNvPicPr>
              <a:picLocks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593" y="1701"/>
              <a:ext cx="879" cy="595"/>
            </a:xfrm>
            <a:prstGeom prst="rect">
              <a:avLst/>
            </a:prstGeom>
            <a:noFill/>
          </p:spPr>
        </p:pic>
        <p:sp>
          <p:nvSpPr>
            <p:cNvPr id="187421" name="Text Box 29"/>
            <p:cNvSpPr txBox="1">
              <a:spLocks noChangeArrowheads="1"/>
            </p:cNvSpPr>
            <p:nvPr/>
          </p:nvSpPr>
          <p:spPr bwMode="auto">
            <a:xfrm>
              <a:off x="4604" y="1713"/>
              <a:ext cx="861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262211,1</a:t>
              </a:r>
              <a:endParaRPr lang="ru-RU" b="1" i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11" name="Прямоугольник 6167"/>
          <p:cNvGrpSpPr>
            <a:grpSpLocks/>
          </p:cNvGrpSpPr>
          <p:nvPr/>
        </p:nvGrpSpPr>
        <p:grpSpPr bwMode="auto">
          <a:xfrm>
            <a:off x="5500694" y="3786190"/>
            <a:ext cx="1420812" cy="963612"/>
            <a:chOff x="3375" y="2557"/>
            <a:chExt cx="895" cy="607"/>
          </a:xfrm>
        </p:grpSpPr>
        <p:pic>
          <p:nvPicPr>
            <p:cNvPr id="187423" name="Picture 31"/>
            <p:cNvPicPr>
              <a:picLocks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3375" y="2557"/>
              <a:ext cx="895" cy="607"/>
            </a:xfrm>
            <a:prstGeom prst="rect">
              <a:avLst/>
            </a:prstGeom>
            <a:noFill/>
          </p:spPr>
        </p:pic>
        <p:sp>
          <p:nvSpPr>
            <p:cNvPr id="187424" name="Text Box 32"/>
            <p:cNvSpPr txBox="1">
              <a:spLocks noChangeArrowheads="1"/>
            </p:cNvSpPr>
            <p:nvPr/>
          </p:nvSpPr>
          <p:spPr bwMode="auto">
            <a:xfrm>
              <a:off x="3386" y="2568"/>
              <a:ext cx="877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264807,6</a:t>
              </a:r>
              <a:endParaRPr lang="ru-RU" b="1" i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12" name="Прямоугольник 6168"/>
          <p:cNvGrpSpPr>
            <a:grpSpLocks/>
          </p:cNvGrpSpPr>
          <p:nvPr/>
        </p:nvGrpSpPr>
        <p:grpSpPr bwMode="auto">
          <a:xfrm>
            <a:off x="7286644" y="3786190"/>
            <a:ext cx="1395412" cy="946150"/>
            <a:chOff x="4593" y="2584"/>
            <a:chExt cx="879" cy="596"/>
          </a:xfrm>
        </p:grpSpPr>
        <p:pic>
          <p:nvPicPr>
            <p:cNvPr id="187426" name="Picture 34"/>
            <p:cNvPicPr>
              <a:picLocks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593" y="2584"/>
              <a:ext cx="879" cy="596"/>
            </a:xfrm>
            <a:prstGeom prst="rect">
              <a:avLst/>
            </a:prstGeom>
            <a:noFill/>
          </p:spPr>
        </p:pic>
        <p:sp>
          <p:nvSpPr>
            <p:cNvPr id="187427" name="Text Box 35"/>
            <p:cNvSpPr txBox="1">
              <a:spLocks noChangeArrowheads="1"/>
            </p:cNvSpPr>
            <p:nvPr/>
          </p:nvSpPr>
          <p:spPr bwMode="auto">
            <a:xfrm>
              <a:off x="4604" y="2595"/>
              <a:ext cx="861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262211,1</a:t>
              </a:r>
              <a:endParaRPr lang="ru-RU" b="1" i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13" name="Прямоугольник 6172"/>
          <p:cNvGrpSpPr>
            <a:grpSpLocks/>
          </p:cNvGrpSpPr>
          <p:nvPr/>
        </p:nvGrpSpPr>
        <p:grpSpPr bwMode="auto">
          <a:xfrm>
            <a:off x="3643306" y="5286388"/>
            <a:ext cx="1444625" cy="963612"/>
            <a:chOff x="2296" y="3421"/>
            <a:chExt cx="910" cy="607"/>
          </a:xfrm>
        </p:grpSpPr>
        <p:pic>
          <p:nvPicPr>
            <p:cNvPr id="187429" name="Picture 37"/>
            <p:cNvPicPr>
              <a:picLocks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2296" y="3421"/>
              <a:ext cx="910" cy="607"/>
            </a:xfrm>
            <a:prstGeom prst="rect">
              <a:avLst/>
            </a:prstGeom>
            <a:noFill/>
          </p:spPr>
        </p:pic>
        <p:sp>
          <p:nvSpPr>
            <p:cNvPr id="187430" name="Text Box 38"/>
            <p:cNvSpPr txBox="1">
              <a:spLocks noChangeArrowheads="1"/>
            </p:cNvSpPr>
            <p:nvPr/>
          </p:nvSpPr>
          <p:spPr bwMode="auto">
            <a:xfrm>
              <a:off x="2307" y="3433"/>
              <a:ext cx="893" cy="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1000,0</a:t>
              </a:r>
              <a:endParaRPr lang="ru-RU" b="1" i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14" name="Прямоугольник 6173"/>
          <p:cNvGrpSpPr>
            <a:grpSpLocks/>
          </p:cNvGrpSpPr>
          <p:nvPr/>
        </p:nvGrpSpPr>
        <p:grpSpPr bwMode="auto">
          <a:xfrm>
            <a:off x="5500694" y="5286388"/>
            <a:ext cx="1474788" cy="944563"/>
            <a:chOff x="3410" y="3418"/>
            <a:chExt cx="929" cy="595"/>
          </a:xfrm>
        </p:grpSpPr>
        <p:pic>
          <p:nvPicPr>
            <p:cNvPr id="187432" name="Picture 40"/>
            <p:cNvPicPr>
              <a:picLocks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3410" y="3418"/>
              <a:ext cx="929" cy="595"/>
            </a:xfrm>
            <a:prstGeom prst="rect">
              <a:avLst/>
            </a:prstGeom>
            <a:noFill/>
          </p:spPr>
        </p:pic>
        <p:sp>
          <p:nvSpPr>
            <p:cNvPr id="187433" name="Text Box 41"/>
            <p:cNvSpPr txBox="1">
              <a:spLocks noChangeArrowheads="1"/>
            </p:cNvSpPr>
            <p:nvPr/>
          </p:nvSpPr>
          <p:spPr bwMode="auto">
            <a:xfrm>
              <a:off x="3422" y="3430"/>
              <a:ext cx="909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0</a:t>
              </a:r>
              <a:endParaRPr lang="ru-RU" b="1" i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187435" name="Прямоугольник 6174"/>
          <p:cNvSpPr>
            <a:spLocks noChangeArrowheads="1"/>
          </p:cNvSpPr>
          <p:nvPr/>
        </p:nvSpPr>
        <p:spPr bwMode="auto">
          <a:xfrm flipH="1" flipV="1">
            <a:off x="7750175" y="5734050"/>
            <a:ext cx="93663" cy="71438"/>
          </a:xfrm>
          <a:prstGeom prst="rect">
            <a:avLst/>
          </a:prstGeom>
          <a:solidFill>
            <a:srgbClr val="4F81BD"/>
          </a:solidFill>
          <a:ln w="25400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15" name="Прямоугольник 10239"/>
          <p:cNvGrpSpPr>
            <a:grpSpLocks/>
          </p:cNvGrpSpPr>
          <p:nvPr/>
        </p:nvGrpSpPr>
        <p:grpSpPr bwMode="auto">
          <a:xfrm>
            <a:off x="7286644" y="5286388"/>
            <a:ext cx="1395412" cy="944563"/>
            <a:chOff x="4593" y="3418"/>
            <a:chExt cx="879" cy="595"/>
          </a:xfrm>
        </p:grpSpPr>
        <p:pic>
          <p:nvPicPr>
            <p:cNvPr id="187436" name="Picture 44"/>
            <p:cNvPicPr>
              <a:picLocks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593" y="3418"/>
              <a:ext cx="879" cy="595"/>
            </a:xfrm>
            <a:prstGeom prst="rect">
              <a:avLst/>
            </a:prstGeom>
            <a:noFill/>
          </p:spPr>
        </p:pic>
        <p:sp>
          <p:nvSpPr>
            <p:cNvPr id="187437" name="Text Box 45"/>
            <p:cNvSpPr txBox="1">
              <a:spLocks noChangeArrowheads="1"/>
            </p:cNvSpPr>
            <p:nvPr/>
          </p:nvSpPr>
          <p:spPr bwMode="auto">
            <a:xfrm>
              <a:off x="4604" y="3430"/>
              <a:ext cx="861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>
                  <a:solidFill>
                    <a:srgbClr val="000000"/>
                  </a:solidFill>
                  <a:latin typeface="Calibri" pitchFamily="34" charset="0"/>
                </a:rPr>
                <a:t>0</a:t>
              </a:r>
            </a:p>
          </p:txBody>
        </p:sp>
      </p:grpSp>
      <p:grpSp>
        <p:nvGrpSpPr>
          <p:cNvPr id="16" name="Прямоугольник 68"/>
          <p:cNvGrpSpPr>
            <a:grpSpLocks/>
          </p:cNvGrpSpPr>
          <p:nvPr/>
        </p:nvGrpSpPr>
        <p:grpSpPr bwMode="auto">
          <a:xfrm>
            <a:off x="3643306" y="3786190"/>
            <a:ext cx="1395412" cy="963612"/>
            <a:chOff x="2285" y="2557"/>
            <a:chExt cx="879" cy="607"/>
          </a:xfrm>
        </p:grpSpPr>
        <p:pic>
          <p:nvPicPr>
            <p:cNvPr id="187439" name="Picture 47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2285" y="2557"/>
              <a:ext cx="879" cy="607"/>
            </a:xfrm>
            <a:prstGeom prst="rect">
              <a:avLst/>
            </a:prstGeom>
            <a:noFill/>
          </p:spPr>
        </p:pic>
        <p:sp>
          <p:nvSpPr>
            <p:cNvPr id="187440" name="Text Box 48"/>
            <p:cNvSpPr txBox="1">
              <a:spLocks noChangeArrowheads="1"/>
            </p:cNvSpPr>
            <p:nvPr/>
          </p:nvSpPr>
          <p:spPr bwMode="auto">
            <a:xfrm>
              <a:off x="2296" y="2568"/>
              <a:ext cx="862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270969,7</a:t>
              </a:r>
              <a:endParaRPr lang="ru-RU" b="1" i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85720" y="357166"/>
            <a:ext cx="8501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ОСНОВНЫЕ ХАРАКТЕРИСТИКИ БЮДЖЕТА </a:t>
            </a:r>
          </a:p>
          <a:p>
            <a:pPr algn="ctr"/>
            <a:r>
              <a:rPr lang="ru-RU" sz="20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ОЛЬХОВСКОГО  МУНИЦИПАЛЬНОГО  РАЙОНА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,  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ТЫС.РУБ.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50" name="Овал 4"/>
          <p:cNvGrpSpPr>
            <a:grpSpLocks/>
          </p:cNvGrpSpPr>
          <p:nvPr/>
        </p:nvGrpSpPr>
        <p:grpSpPr bwMode="auto">
          <a:xfrm>
            <a:off x="214282" y="5214950"/>
            <a:ext cx="3419475" cy="989012"/>
            <a:chOff x="100" y="2557"/>
            <a:chExt cx="2154" cy="623"/>
          </a:xfrm>
        </p:grpSpPr>
        <p:pic>
          <p:nvPicPr>
            <p:cNvPr id="51" name="Picture 7"/>
            <p:cNvPicPr>
              <a:picLocks noChangeArrowheads="1"/>
            </p:cNvPicPr>
            <p:nvPr/>
          </p:nvPicPr>
          <p:blipFill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00" y="2557"/>
              <a:ext cx="2154" cy="6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2" name="Text Box 8"/>
            <p:cNvSpPr txBox="1">
              <a:spLocks noChangeArrowheads="1"/>
            </p:cNvSpPr>
            <p:nvPr/>
          </p:nvSpPr>
          <p:spPr bwMode="auto">
            <a:xfrm>
              <a:off x="425" y="2657"/>
              <a:ext cx="1508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b="1" i="1" dirty="0" smtClean="0">
                  <a:solidFill>
                    <a:srgbClr val="000000"/>
                  </a:solidFill>
                  <a:latin typeface="Calibri" pitchFamily="34" charset="0"/>
                </a:rPr>
                <a:t>ДЕФИЦИТ</a:t>
              </a:r>
              <a:endParaRPr lang="ru-RU" b="1" i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1708</TotalTime>
  <Words>1837</Words>
  <Application>Microsoft Office PowerPoint</Application>
  <PresentationFormat>Экран (4:3)</PresentationFormat>
  <Paragraphs>456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Аспект</vt:lpstr>
      <vt:lpstr>БЮДЖЕТ ДЛЯ ГРАЖДАН        Решение о бюджете Ольховского муниципального района на 2017 год  и на плановый период  2018 и 2019года.</vt:lpstr>
      <vt:lpstr>Что такое бюджет ?</vt:lpstr>
      <vt:lpstr>Бюджетный процесс – ежегодное формирование и исполнение бюджета</vt:lpstr>
      <vt:lpstr>Слайд 4</vt:lpstr>
      <vt:lpstr>Слайд 5</vt:lpstr>
      <vt:lpstr>Слайд 6</vt:lpstr>
      <vt:lpstr>Слайд 7</vt:lpstr>
      <vt:lpstr>Межбюджетные трансферты (безвозмездные поступления) – это средства одного бюджета бюджетной системы РФ, перечисляемые другому бюджету бюджетной системы РФ</vt:lpstr>
      <vt:lpstr> </vt:lpstr>
      <vt:lpstr>Слайд 10</vt:lpstr>
      <vt:lpstr>Безвозмездные поступления от других бюджетов бюджетной системы Российской Федерации, тыс.руб.</vt:lpstr>
      <vt:lpstr>          Динамика поступления налоговых доходов районного бюджета (тыс.руб.)</vt:lpstr>
      <vt:lpstr>Слайд 13</vt:lpstr>
      <vt:lpstr>Динамика поступления неналоговых доходов (тыс.руб.)</vt:lpstr>
      <vt:lpstr>Слайд 15</vt:lpstr>
      <vt:lpstr>Слайд 16</vt:lpstr>
      <vt:lpstr>Расходы районного бюджета по разделам   классификации расходов бюджета Ольховского муниципального района на 2017  год и на плановый период 2018 и 2019 годов.</vt:lpstr>
      <vt:lpstr>Слайд 18</vt:lpstr>
      <vt:lpstr>Слайд 19</vt:lpstr>
      <vt:lpstr>Слайд 20</vt:lpstr>
      <vt:lpstr>Слайд 21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       Проект Решения о бюджете муниципального образования Ольховский район на 2016 год</dc:title>
  <dc:creator>User</dc:creator>
  <cp:lastModifiedBy>foa</cp:lastModifiedBy>
  <cp:revision>249</cp:revision>
  <dcterms:created xsi:type="dcterms:W3CDTF">2016-06-09T08:39:59Z</dcterms:created>
  <dcterms:modified xsi:type="dcterms:W3CDTF">2017-02-01T12:40:53Z</dcterms:modified>
</cp:coreProperties>
</file>