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6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 autoAdjust="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view3D>
      <c:perspective val="30"/>
    </c:view3D>
    <c:floor>
      <c:spPr>
        <a:solidFill>
          <a:prstClr val="black">
            <a:lumMod val="65000"/>
            <a:lumOff val="35000"/>
          </a:prstClr>
        </a:solidFill>
      </c:spPr>
    </c:floor>
    <c:sideWall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8.2525639156217176E-2"/>
          <c:y val="0.15213288397655642"/>
          <c:w val="0.75809965924004385"/>
          <c:h val="0.759077962628475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2.8532036240352065E-2"/>
                  <c:y val="-2.277779333128023E-2"/>
                </c:manualLayout>
              </c:layout>
              <c:showVal val="1"/>
            </c:dLbl>
            <c:dLbl>
              <c:idx val="1"/>
              <c:layout>
                <c:manualLayout>
                  <c:x val="3.0864197530864361E-3"/>
                  <c:y val="-1.38888888888889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539839.4</c:v>
                </c:pt>
                <c:pt idx="1">
                  <c:v>513300.4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dLbl>
              <c:idx val="0"/>
              <c:layout>
                <c:manualLayout>
                  <c:x val="5.0925925925926131E-2"/>
                  <c:y val="-3.3333333333333402E-2"/>
                </c:manualLayout>
              </c:layout>
              <c:showVal val="1"/>
            </c:dLbl>
            <c:dLbl>
              <c:idx val="1"/>
              <c:layout>
                <c:manualLayout>
                  <c:x val="2.9320987654321052E-2"/>
                  <c:y val="-3.888888888888889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521140.4</c:v>
                </c:pt>
                <c:pt idx="1">
                  <c:v>501855.6</c:v>
                </c:pt>
              </c:numCache>
            </c:numRef>
          </c:val>
        </c:ser>
        <c:shape val="cylinder"/>
        <c:axId val="128291968"/>
        <c:axId val="128293504"/>
        <c:axId val="0"/>
      </c:bar3DChart>
      <c:catAx>
        <c:axId val="1282919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8293504"/>
        <c:crosses val="autoZero"/>
        <c:auto val="1"/>
        <c:lblAlgn val="ctr"/>
        <c:lblOffset val="100"/>
      </c:catAx>
      <c:valAx>
        <c:axId val="1282935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  <c:crossAx val="128291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483440185895468"/>
          <c:y val="0.45126578291665498"/>
          <c:w val="9.9774863051410798E-2"/>
          <c:h val="6.5227849693955356E-2"/>
        </c:manualLayout>
      </c:layout>
      <c:txPr>
        <a:bodyPr/>
        <a:lstStyle/>
        <a:p>
          <a:pPr>
            <a:defRPr sz="1200">
              <a:latin typeface="Calibri Light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>
          <a:latin typeface="Calibri Light" pitchFamily="34" charset="0"/>
        </a:defRPr>
      </a:pPr>
      <a:endParaRPr lang="ru-RU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5"/>
  <c:chart>
    <c:title>
      <c:tx>
        <c:rich>
          <a:bodyPr/>
          <a:lstStyle/>
          <a:p>
            <a:pPr>
              <a:defRPr>
                <a:solidFill>
                  <a:schemeClr val="bg2"/>
                </a:solidFill>
                <a:latin typeface="Calibri Light" pitchFamily="34" charset="0"/>
              </a:defRPr>
            </a:pPr>
            <a:r>
              <a:rPr lang="ru-RU" sz="2000" dirty="0" smtClean="0">
                <a:solidFill>
                  <a:schemeClr val="bg2"/>
                </a:solidFill>
                <a:latin typeface="Calibri Light" pitchFamily="34" charset="0"/>
              </a:rPr>
              <a:t>Расходы</a:t>
            </a:r>
            <a:endParaRPr lang="ru-RU" sz="2000" dirty="0">
              <a:solidFill>
                <a:schemeClr val="bg2"/>
              </a:solidFill>
              <a:latin typeface="Calibri Light" pitchFamily="34" charset="0"/>
            </a:endParaRPr>
          </a:p>
        </c:rich>
      </c:tx>
      <c:layout>
        <c:manualLayout>
          <c:xMode val="edge"/>
          <c:yMode val="edge"/>
          <c:x val="0.38918282712337793"/>
          <c:y val="2.247757953957813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5.0314465408805034E-2"/>
                  <c:y val="-2.9038112522686149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1"/>
              <c:layout>
                <c:manualLayout>
                  <c:x val="8.4905660377358763E-2"/>
                  <c:y val="-1.9358741681790661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2"/>
              <c:layout>
                <c:manualLayout>
                  <c:x val="3.7379289852919412E-2"/>
                  <c:y val="0.10163339382940108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3"/>
              <c:layout>
                <c:manualLayout>
                  <c:x val="0"/>
                  <c:y val="0.174228675136116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5"/>
              <c:layout>
                <c:manualLayout>
                  <c:x val="-9.1953379395299392E-2"/>
                  <c:y val="9.8107014155975628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6"/>
              <c:layout>
                <c:manualLayout>
                  <c:x val="-9.8083604688319059E-2"/>
                  <c:y val="2.5547716925282182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7"/>
              <c:layout>
                <c:manualLayout>
                  <c:x val="-0.13661496682437918"/>
                  <c:y val="-0.10310404488912267"/>
                </c:manualLayout>
              </c:layout>
              <c:dLblPos val="bestFit"/>
              <c:showVal val="1"/>
              <c:showCatName val="1"/>
              <c:showPercent val="1"/>
            </c:dLbl>
            <c:dLbl>
              <c:idx val="8"/>
              <c:layout>
                <c:manualLayout>
                  <c:x val="-8.4428648521843591E-2"/>
                  <c:y val="-5.0852688462809083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9"/>
              <c:layout>
                <c:manualLayout>
                  <c:x val="-3.065112646509978E-3"/>
                  <c:y val="-4.6219940496089802E-2"/>
                </c:manualLayout>
              </c:layout>
              <c:dLblPos val="outEnd"/>
              <c:showVal val="1"/>
              <c:showCatName val="1"/>
              <c:showPercent val="1"/>
            </c:dLbl>
            <c:dLbl>
              <c:idx val="10"/>
              <c:layout>
                <c:manualLayout>
                  <c:x val="8.4905660377358763E-2"/>
                  <c:y val="-2.4198427102238271E-2"/>
                </c:manualLayout>
              </c:layout>
              <c:dLblPos val="outEnd"/>
              <c:showVal val="1"/>
              <c:showCatName val="1"/>
              <c:showPercent val="1"/>
            </c:dLbl>
            <c:txPr>
              <a:bodyPr/>
              <a:lstStyle/>
              <a:p>
                <a:pPr>
                  <a:defRPr sz="800" b="1">
                    <a:solidFill>
                      <a:schemeClr val="bg1"/>
                    </a:solidFill>
                    <a:latin typeface="Calibri Light" pitchFamily="34" charset="0"/>
                  </a:defRPr>
                </a:pPr>
                <a:endParaRPr lang="ru-RU"/>
              </a:p>
            </c:txPr>
            <c:dLblPos val="outEnd"/>
            <c:showVal val="1"/>
            <c:showCatName val="1"/>
            <c:showPercent val="1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Нац.безопасность</c:v>
                </c:pt>
                <c:pt idx="2">
                  <c:v>Нац.экономика</c:v>
                </c:pt>
                <c:pt idx="3">
                  <c:v>ЖКХ</c:v>
                </c:pt>
                <c:pt idx="4">
                  <c:v>Образование</c:v>
                </c:pt>
                <c:pt idx="5">
                  <c:v>Культура</c:v>
                </c:pt>
                <c:pt idx="6">
                  <c:v>Соц.политика</c:v>
                </c:pt>
                <c:pt idx="7">
                  <c:v>Физ.культура и спорт</c:v>
                </c:pt>
                <c:pt idx="8">
                  <c:v>СМИ</c:v>
                </c:pt>
                <c:pt idx="9">
                  <c:v>Межбюджетные трансферты</c:v>
                </c:pt>
                <c:pt idx="10">
                  <c:v>Прочие расходы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59052.4</c:v>
                </c:pt>
                <c:pt idx="1">
                  <c:v>2676.7</c:v>
                </c:pt>
                <c:pt idx="2">
                  <c:v>30468.400000000001</c:v>
                </c:pt>
                <c:pt idx="3">
                  <c:v>17869.7</c:v>
                </c:pt>
                <c:pt idx="4">
                  <c:v>296961.40000000002</c:v>
                </c:pt>
                <c:pt idx="5">
                  <c:v>17849.099999999999</c:v>
                </c:pt>
                <c:pt idx="6">
                  <c:v>28012.3</c:v>
                </c:pt>
                <c:pt idx="7">
                  <c:v>1212</c:v>
                </c:pt>
                <c:pt idx="8">
                  <c:v>1901.4</c:v>
                </c:pt>
                <c:pt idx="9">
                  <c:v>21325.599999999999</c:v>
                </c:pt>
                <c:pt idx="10">
                  <c:v>930.59999999999127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floor>
      <c:spPr>
        <a:solidFill>
          <a:prstClr val="black">
            <a:lumMod val="65000"/>
            <a:lumOff val="35000"/>
          </a:prstClr>
        </a:solidFill>
      </c:spPr>
    </c:floor>
    <c:side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sideWall>
    <c:back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0.11428856507220117"/>
          <c:y val="6.2953523468235531E-2"/>
          <c:w val="0.79149303788079362"/>
          <c:h val="0.80732426653015232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2.2359598532993651E-2"/>
                  <c:y val="-2.8441245755560307E-3"/>
                </c:manualLayout>
              </c:layout>
              <c:showVal val="1"/>
            </c:dLbl>
            <c:dLbl>
              <c:idx val="1"/>
              <c:layout>
                <c:manualLayout>
                  <c:x val="2.7914881902255571E-2"/>
                  <c:y val="-1.120935369864512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176445.5</c:v>
                </c:pt>
                <c:pt idx="1">
                  <c:v>186125.8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5590418731394131E-2"/>
                  <c:y val="-6.3075007432352274E-3"/>
                </c:manualLayout>
              </c:layout>
              <c:showVal val="1"/>
            </c:dLbl>
            <c:dLbl>
              <c:idx val="1"/>
              <c:layout>
                <c:manualLayout>
                  <c:x val="2.4990201293429271E-2"/>
                  <c:y val="4.1994456731711434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169715</c:v>
                </c:pt>
                <c:pt idx="1">
                  <c:v>183741.1</c:v>
                </c:pt>
              </c:numCache>
            </c:numRef>
          </c:val>
        </c:ser>
        <c:shape val="cone"/>
        <c:axId val="134758784"/>
        <c:axId val="134760320"/>
        <c:axId val="134621824"/>
      </c:bar3DChart>
      <c:catAx>
        <c:axId val="1347587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>
                <a:latin typeface="Calibri Light" pitchFamily="34" charset="0"/>
              </a:defRPr>
            </a:pPr>
            <a:endParaRPr lang="ru-RU"/>
          </a:p>
        </c:txPr>
        <c:crossAx val="134760320"/>
        <c:crosses val="autoZero"/>
        <c:auto val="1"/>
        <c:lblAlgn val="ctr"/>
        <c:lblOffset val="100"/>
      </c:catAx>
      <c:valAx>
        <c:axId val="1347603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  <c:crossAx val="134758784"/>
        <c:crosses val="autoZero"/>
        <c:crossBetween val="between"/>
      </c:valAx>
      <c:serAx>
        <c:axId val="134621824"/>
        <c:scaling>
          <c:orientation val="minMax"/>
        </c:scaling>
        <c:delete val="1"/>
        <c:axPos val="b"/>
        <c:tickLblPos val="none"/>
        <c:crossAx val="134760320"/>
        <c:crosses val="autoZero"/>
      </c:serAx>
    </c:plotArea>
    <c:legend>
      <c:legendPos val="r"/>
      <c:layout/>
      <c:txPr>
        <a:bodyPr/>
        <a:lstStyle/>
        <a:p>
          <a:pPr>
            <a:defRPr sz="1200">
              <a:latin typeface="Calibri Light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view3D>
      <c:perspective val="30"/>
    </c:view3D>
    <c:plotArea>
      <c:layout>
        <c:manualLayout>
          <c:layoutTarget val="inner"/>
          <c:xMode val="edge"/>
          <c:yMode val="edge"/>
          <c:x val="7.9019747577729393E-2"/>
          <c:y val="1.6019519569758261E-2"/>
          <c:w val="0.74537540114472445"/>
          <c:h val="0.8542582379125969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-5.3195419283339464E-2"/>
                  <c:y val="6.488021841986423E-2"/>
                </c:manualLayout>
              </c:layout>
              <c:showVal val="1"/>
            </c:dLbl>
            <c:dLbl>
              <c:idx val="1"/>
              <c:layout>
                <c:manualLayout>
                  <c:x val="-3.7139702210471068E-2"/>
                  <c:y val="9.365651538874954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363393.9</c:v>
                </c:pt>
                <c:pt idx="1">
                  <c:v>327174.59999999998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4.1657198924160616E-2"/>
                  <c:y val="8.4830509689794286E-3"/>
                </c:manualLayout>
              </c:layout>
              <c:showVal val="1"/>
            </c:dLbl>
            <c:dLbl>
              <c:idx val="1"/>
              <c:layout>
                <c:manualLayout>
                  <c:x val="7.1524372736287145E-2"/>
                  <c:y val="5.670224701071179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351425.4</c:v>
                </c:pt>
                <c:pt idx="1">
                  <c:v>318114.5</c:v>
                </c:pt>
              </c:numCache>
            </c:numRef>
          </c:val>
        </c:ser>
        <c:shape val="pyramid"/>
        <c:axId val="139143808"/>
        <c:axId val="139149696"/>
        <c:axId val="0"/>
      </c:bar3DChart>
      <c:catAx>
        <c:axId val="139143808"/>
        <c:scaling>
          <c:orientation val="minMax"/>
        </c:scaling>
        <c:axPos val="b"/>
        <c:numFmt formatCode="General" sourceLinked="1"/>
        <c:tickLblPos val="nextTo"/>
        <c:crossAx val="139149696"/>
        <c:crosses val="autoZero"/>
        <c:auto val="1"/>
        <c:lblAlgn val="ctr"/>
        <c:lblOffset val="100"/>
      </c:catAx>
      <c:valAx>
        <c:axId val="1391496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  <c:crossAx val="139143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510500892951894"/>
          <c:y val="0.5472379597112671"/>
          <c:w val="9.2688765083009064E-2"/>
          <c:h val="9.7208973293574003E-2"/>
        </c:manualLayout>
      </c:layout>
      <c:txPr>
        <a:bodyPr/>
        <a:lstStyle/>
        <a:p>
          <a:pPr>
            <a:defRPr sz="1200">
              <a:latin typeface="Calibri Light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view3D>
      <c:perspective val="30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Прочие доходы (14,6%)</c:v>
                </c:pt>
                <c:pt idx="1">
                  <c:v>Межбюджетные трансферты(100%)</c:v>
                </c:pt>
                <c:pt idx="2">
                  <c:v>Субвенции(99,7%)</c:v>
                </c:pt>
                <c:pt idx="3">
                  <c:v>Субсидии (98,8 %)</c:v>
                </c:pt>
                <c:pt idx="4">
                  <c:v>Аренда (83,4 %)</c:v>
                </c:pt>
                <c:pt idx="5">
                  <c:v>Гос.пошлина (106,2%) </c:v>
                </c:pt>
                <c:pt idx="6">
                  <c:v>Налог на совокупный доход (97,2 %)</c:v>
                </c:pt>
                <c:pt idx="7">
                  <c:v>Акцизы (118,4 %)</c:v>
                </c:pt>
                <c:pt idx="8">
                  <c:v>НДФЛ (100%)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9651.1</c:v>
                </c:pt>
                <c:pt idx="1">
                  <c:v>22909.200000000001</c:v>
                </c:pt>
                <c:pt idx="2">
                  <c:v>215031.4</c:v>
                </c:pt>
                <c:pt idx="3">
                  <c:v>89208</c:v>
                </c:pt>
                <c:pt idx="4">
                  <c:v>20460.099999999984</c:v>
                </c:pt>
                <c:pt idx="5">
                  <c:v>1534.4</c:v>
                </c:pt>
                <c:pt idx="6">
                  <c:v>8849.5</c:v>
                </c:pt>
                <c:pt idx="7">
                  <c:v>11894</c:v>
                </c:pt>
                <c:pt idx="8">
                  <c:v>133762.70000000001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3952184978249542E-3"/>
                  <c:y val="2.7775684028039532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Прочие доходы (14,6%)</c:v>
                </c:pt>
                <c:pt idx="1">
                  <c:v>Межбюджетные трансферты(100%)</c:v>
                </c:pt>
                <c:pt idx="2">
                  <c:v>Субвенции(99,7%)</c:v>
                </c:pt>
                <c:pt idx="3">
                  <c:v>Субсидии (98,8 %)</c:v>
                </c:pt>
                <c:pt idx="4">
                  <c:v>Аренда (83,4 %)</c:v>
                </c:pt>
                <c:pt idx="5">
                  <c:v>Гос.пошлина (106,2%) </c:v>
                </c:pt>
                <c:pt idx="6">
                  <c:v>Налог на совокупный доход (97,2 %)</c:v>
                </c:pt>
                <c:pt idx="7">
                  <c:v>Акцизы (118,4 %)</c:v>
                </c:pt>
                <c:pt idx="8">
                  <c:v>НДФЛ (100%)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1415.3</c:v>
                </c:pt>
                <c:pt idx="1">
                  <c:v>22909.200000000001</c:v>
                </c:pt>
                <c:pt idx="2">
                  <c:v>214281.3</c:v>
                </c:pt>
                <c:pt idx="3">
                  <c:v>88157.6</c:v>
                </c:pt>
                <c:pt idx="4">
                  <c:v>17068.599999999984</c:v>
                </c:pt>
                <c:pt idx="5">
                  <c:v>1629.4</c:v>
                </c:pt>
                <c:pt idx="6">
                  <c:v>8599.7000000000007</c:v>
                </c:pt>
                <c:pt idx="7">
                  <c:v>14078.7</c:v>
                </c:pt>
                <c:pt idx="8">
                  <c:v>133715.79999999999</c:v>
                </c:pt>
              </c:numCache>
            </c:numRef>
          </c:val>
        </c:ser>
        <c:shape val="box"/>
        <c:axId val="155457408"/>
        <c:axId val="155458944"/>
        <c:axId val="0"/>
      </c:bar3DChart>
      <c:catAx>
        <c:axId val="15545740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  <c:crossAx val="155458944"/>
        <c:crosses val="autoZero"/>
        <c:auto val="1"/>
        <c:lblAlgn val="ctr"/>
        <c:lblOffset val="100"/>
      </c:catAx>
      <c:valAx>
        <c:axId val="155458944"/>
        <c:scaling>
          <c:orientation val="minMax"/>
        </c:scaling>
        <c:delete val="1"/>
        <c:axPos val="b"/>
        <c:majorGridlines/>
        <c:numFmt formatCode="0%" sourceLinked="1"/>
        <c:tickLblPos val="none"/>
        <c:crossAx val="155457408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91275051693176501"/>
          <c:y val="0.44937600275657108"/>
          <c:w val="7.0318384639894344E-2"/>
          <c:h val="7.3897640762794911E-2"/>
        </c:manualLayout>
      </c:layout>
      <c:txPr>
        <a:bodyPr/>
        <a:lstStyle/>
        <a:p>
          <a:pPr>
            <a:defRPr sz="1200">
              <a:latin typeface="Calibri Light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2"/>
  <c:chart>
    <c:plotArea>
      <c:layout>
        <c:manualLayout>
          <c:layoutTarget val="inner"/>
          <c:xMode val="edge"/>
          <c:yMode val="edge"/>
          <c:x val="0.24914661708953048"/>
          <c:y val="2.779532533164877E-2"/>
          <c:w val="0.57621913580246698"/>
          <c:h val="0.8965424963067236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Lbls>
            <c:dLbl>
              <c:idx val="8"/>
              <c:layout>
                <c:manualLayout>
                  <c:x val="-4.6296296296296511E-3"/>
                  <c:y val="1.0107391029690506E-2"/>
                </c:manualLayout>
              </c:layout>
              <c:showVal val="1"/>
            </c:dLbl>
            <c:dLbl>
              <c:idx val="9"/>
              <c:layout>
                <c:manualLayout>
                  <c:x val="9.2592592592593247E-3"/>
                  <c:y val="5.0536955148452424E-3"/>
                </c:manualLayout>
              </c:layout>
              <c:showVal val="1"/>
            </c:dLbl>
            <c:dLbl>
              <c:idx val="13"/>
              <c:layout>
                <c:manualLayout>
                  <c:x val="-7.2530256634587384E-2"/>
                  <c:y val="5.0536955148452424E-3"/>
                </c:manualLayout>
              </c:layout>
              <c:showVal val="1"/>
            </c:dLbl>
            <c:txPr>
              <a:bodyPr/>
              <a:lstStyle/>
              <a:p>
                <a:pPr>
                  <a:defRPr sz="800" b="1">
                    <a:solidFill>
                      <a:schemeClr val="tx1"/>
                    </a:solidFill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Лист1!$A$2:$A$15</c:f>
              <c:strCache>
                <c:ptCount val="14"/>
                <c:pt idx="0">
                  <c:v>НДФЛ (116,9 %)</c:v>
                </c:pt>
                <c:pt idx="1">
                  <c:v>Акцизы (93,8 %)</c:v>
                </c:pt>
                <c:pt idx="2">
                  <c:v>Налоги на совокупный доход (97,1 %)</c:v>
                </c:pt>
                <c:pt idx="3">
                  <c:v>Гос.пошлина (68,1 %)</c:v>
                </c:pt>
                <c:pt idx="4">
                  <c:v>Доходы от использования имущества (89 %)</c:v>
                </c:pt>
                <c:pt idx="5">
                  <c:v>Доход от оказания платных услуг (100,3 %)</c:v>
                </c:pt>
                <c:pt idx="6">
                  <c:v>Прочие Доходы (68,9%)</c:v>
                </c:pt>
                <c:pt idx="7">
                  <c:v>Дотации </c:v>
                </c:pt>
                <c:pt idx="8">
                  <c:v>Субсидии (54,2 %)</c:v>
                </c:pt>
                <c:pt idx="9">
                  <c:v>Субвенции (120,8%)</c:v>
                </c:pt>
                <c:pt idx="10">
                  <c:v>Иные межбюджетные транферты (113,9%)</c:v>
                </c:pt>
                <c:pt idx="11">
                  <c:v>Прочие безвозмездные поступления (52%)</c:v>
                </c:pt>
                <c:pt idx="12">
                  <c:v>Доход от возврата остатков (43,5%)</c:v>
                </c:pt>
                <c:pt idx="13">
                  <c:v>Возврат остатков (80,8 %)</c:v>
                </c:pt>
              </c:strCache>
            </c:strRef>
          </c:cat>
          <c:val>
            <c:numRef>
              <c:f>Лист1!$B$2:$B$15</c:f>
              <c:numCache>
                <c:formatCode>0.0</c:formatCode>
                <c:ptCount val="14"/>
                <c:pt idx="0">
                  <c:v>114287.2</c:v>
                </c:pt>
                <c:pt idx="1">
                  <c:v>15004.7</c:v>
                </c:pt>
                <c:pt idx="2">
                  <c:v>8849.7999999999975</c:v>
                </c:pt>
                <c:pt idx="3">
                  <c:v>2392.8000000000002</c:v>
                </c:pt>
                <c:pt idx="4">
                  <c:v>19171.3</c:v>
                </c:pt>
                <c:pt idx="5">
                  <c:v>5578</c:v>
                </c:pt>
                <c:pt idx="6">
                  <c:v>4431.2</c:v>
                </c:pt>
                <c:pt idx="7">
                  <c:v>400</c:v>
                </c:pt>
                <c:pt idx="8">
                  <c:v>162420</c:v>
                </c:pt>
                <c:pt idx="9">
                  <c:v>177387.4</c:v>
                </c:pt>
                <c:pt idx="10">
                  <c:v>20098</c:v>
                </c:pt>
                <c:pt idx="11">
                  <c:v>50</c:v>
                </c:pt>
                <c:pt idx="12">
                  <c:v>112.2</c:v>
                </c:pt>
                <c:pt idx="13">
                  <c:v>-9042.2000000000007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0107391029690459E-2"/>
                </c:manualLayout>
              </c:layout>
              <c:showVal val="1"/>
            </c:dLbl>
            <c:dLbl>
              <c:idx val="7"/>
              <c:layout>
                <c:manualLayout>
                  <c:x val="9.2592592592593247E-3"/>
                  <c:y val="-2.5268477574226711E-3"/>
                </c:manualLayout>
              </c:layout>
              <c:showVal val="1"/>
            </c:dLbl>
            <c:dLbl>
              <c:idx val="8"/>
              <c:layout>
                <c:manualLayout>
                  <c:x val="-7.7160493827160906E-3"/>
                  <c:y val="0"/>
                </c:manualLayout>
              </c:layout>
              <c:showVal val="1"/>
            </c:dLbl>
            <c:dLbl>
              <c:idx val="9"/>
              <c:layout>
                <c:manualLayout>
                  <c:x val="0"/>
                  <c:y val="-1.7687934301958311E-2"/>
                </c:manualLayout>
              </c:layout>
              <c:showVal val="1"/>
            </c:dLbl>
            <c:dLbl>
              <c:idx val="13"/>
              <c:layout>
                <c:manualLayout>
                  <c:x val="-8.3332968795567702E-2"/>
                  <c:y val="-2.526847757422629E-3"/>
                </c:manualLayout>
              </c:layout>
              <c:showVal val="1"/>
            </c:dLbl>
            <c:txPr>
              <a:bodyPr/>
              <a:lstStyle/>
              <a:p>
                <a:pPr>
                  <a:defRPr sz="800" b="1">
                    <a:solidFill>
                      <a:schemeClr val="tx1"/>
                    </a:solidFill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Лист1!$A$2:$A$15</c:f>
              <c:strCache>
                <c:ptCount val="14"/>
                <c:pt idx="0">
                  <c:v>НДФЛ (116,9 %)</c:v>
                </c:pt>
                <c:pt idx="1">
                  <c:v>Акцизы (93,8 %)</c:v>
                </c:pt>
                <c:pt idx="2">
                  <c:v>Налоги на совокупный доход (97,1 %)</c:v>
                </c:pt>
                <c:pt idx="3">
                  <c:v>Гос.пошлина (68,1 %)</c:v>
                </c:pt>
                <c:pt idx="4">
                  <c:v>Доходы от использования имущества (89 %)</c:v>
                </c:pt>
                <c:pt idx="5">
                  <c:v>Доход от оказания платных услуг (100,3 %)</c:v>
                </c:pt>
                <c:pt idx="6">
                  <c:v>Прочие Доходы (68,9%)</c:v>
                </c:pt>
                <c:pt idx="7">
                  <c:v>Дотации </c:v>
                </c:pt>
                <c:pt idx="8">
                  <c:v>Субсидии (54,2 %)</c:v>
                </c:pt>
                <c:pt idx="9">
                  <c:v>Субвенции (120,8%)</c:v>
                </c:pt>
                <c:pt idx="10">
                  <c:v>Иные межбюджетные транферты (113,9%)</c:v>
                </c:pt>
                <c:pt idx="11">
                  <c:v>Прочие безвозмездные поступления (52%)</c:v>
                </c:pt>
                <c:pt idx="12">
                  <c:v>Доход от возврата остатков (43,5%)</c:v>
                </c:pt>
                <c:pt idx="13">
                  <c:v>Возврат остатков (80,8 %)</c:v>
                </c:pt>
              </c:strCache>
            </c:strRef>
          </c:cat>
          <c:val>
            <c:numRef>
              <c:f>Лист1!$C$2:$C$15</c:f>
              <c:numCache>
                <c:formatCode>0.0</c:formatCode>
                <c:ptCount val="14"/>
                <c:pt idx="0">
                  <c:v>133715.79999999999</c:v>
                </c:pt>
                <c:pt idx="1">
                  <c:v>14078.7</c:v>
                </c:pt>
                <c:pt idx="2">
                  <c:v>8599.7000000000007</c:v>
                </c:pt>
                <c:pt idx="3">
                  <c:v>1629.4</c:v>
                </c:pt>
                <c:pt idx="4">
                  <c:v>17068.599999999995</c:v>
                </c:pt>
                <c:pt idx="5">
                  <c:v>5595.7</c:v>
                </c:pt>
                <c:pt idx="6">
                  <c:v>3053.2</c:v>
                </c:pt>
                <c:pt idx="7">
                  <c:v>0</c:v>
                </c:pt>
                <c:pt idx="8">
                  <c:v>88157.6</c:v>
                </c:pt>
                <c:pt idx="9">
                  <c:v>214281.3</c:v>
                </c:pt>
                <c:pt idx="10">
                  <c:v>22909.200000000001</c:v>
                </c:pt>
                <c:pt idx="11">
                  <c:v>26</c:v>
                </c:pt>
                <c:pt idx="12">
                  <c:v>48.9</c:v>
                </c:pt>
                <c:pt idx="13">
                  <c:v>-7308.5</c:v>
                </c:pt>
              </c:numCache>
            </c:numRef>
          </c:val>
        </c:ser>
        <c:axId val="155555328"/>
        <c:axId val="155556864"/>
      </c:barChart>
      <c:catAx>
        <c:axId val="15555532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 b="0">
                <a:latin typeface="Calibri Light" pitchFamily="34" charset="0"/>
              </a:defRPr>
            </a:pPr>
            <a:endParaRPr lang="ru-RU"/>
          </a:p>
        </c:txPr>
        <c:crossAx val="155556864"/>
        <c:crosses val="autoZero"/>
        <c:auto val="1"/>
        <c:lblAlgn val="ctr"/>
        <c:lblOffset val="100"/>
      </c:catAx>
      <c:valAx>
        <c:axId val="155556864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555553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000">
                <a:solidFill>
                  <a:schemeClr val="tx1"/>
                </a:solidFill>
                <a:latin typeface="Calibri Light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9106805920093326"/>
          <c:y val="0.45960348618597735"/>
          <c:w val="5.7506926217556237E-2"/>
          <c:h val="8.242865787869845E-2"/>
        </c:manualLayout>
      </c:layout>
      <c:txPr>
        <a:bodyPr/>
        <a:lstStyle/>
        <a:p>
          <a:pPr>
            <a:defRPr sz="1000">
              <a:solidFill>
                <a:schemeClr val="tx1"/>
              </a:solidFill>
              <a:latin typeface="Calibri Light" pitchFamily="34" charset="0"/>
            </a:defRPr>
          </a:pPr>
          <a:endParaRPr lang="ru-RU"/>
        </a:p>
      </c:txPr>
    </c:legend>
    <c:plotVisOnly val="1"/>
  </c:chart>
  <c:spPr>
    <a:noFill/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9"/>
  <c:chart>
    <c:view3D>
      <c:rAngAx val="1"/>
    </c:view3D>
    <c:floor>
      <c:spPr>
        <a:solidFill>
          <a:prstClr val="black">
            <a:lumMod val="65000"/>
            <a:lumOff val="35000"/>
          </a:prstClr>
        </a:solidFill>
      </c:spPr>
    </c:floor>
    <c:side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sideWall>
    <c:back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8.2525639156216982E-2"/>
          <c:y val="0.22807036789122728"/>
          <c:w val="0.75109083353806505"/>
          <c:h val="0.6389919007013726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Pt>
            <c:idx val="0"/>
            <c:spPr/>
          </c:dPt>
          <c:dLbls>
            <c:dLbl>
              <c:idx val="0"/>
              <c:layout>
                <c:manualLayout>
                  <c:x val="2.7915323441768496E-2"/>
                  <c:y val="-2.6179970486474986E-2"/>
                </c:manualLayout>
              </c:layout>
              <c:showVal val="1"/>
            </c:dLbl>
            <c:dLbl>
              <c:idx val="1"/>
              <c:layout>
                <c:manualLayout>
                  <c:x val="2.9320987654320996E-2"/>
                  <c:y val="-2.777777777777795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>
                  <c:v>558084.4</c:v>
                </c:pt>
                <c:pt idx="1">
                  <c:v>533436.30000000005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7037037037037056E-2"/>
                  <c:y val="-5.8530633271782907E-2"/>
                </c:manualLayout>
              </c:layout>
              <c:showVal val="1"/>
            </c:dLbl>
            <c:dLbl>
              <c:idx val="1"/>
              <c:layout>
                <c:manualLayout>
                  <c:x val="3.8580246913580245E-2"/>
                  <c:y val="-3.611111111111121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2023</c:v>
                </c:pt>
              </c:numCache>
            </c:numRef>
          </c:cat>
          <c:val>
            <c:numRef>
              <c:f>Лист1!$C$2:$C$3</c:f>
              <c:numCache>
                <c:formatCode>0.0</c:formatCode>
                <c:ptCount val="2"/>
                <c:pt idx="0">
                  <c:v>523030</c:v>
                </c:pt>
                <c:pt idx="1">
                  <c:v>478259.6</c:v>
                </c:pt>
              </c:numCache>
            </c:numRef>
          </c:val>
        </c:ser>
        <c:shape val="cylinder"/>
        <c:axId val="151956864"/>
        <c:axId val="151973888"/>
        <c:axId val="0"/>
      </c:bar3DChart>
      <c:catAx>
        <c:axId val="1519568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>
                <a:latin typeface="Calibri Light" pitchFamily="34" charset="0"/>
              </a:defRPr>
            </a:pPr>
            <a:endParaRPr lang="ru-RU"/>
          </a:p>
        </c:txPr>
        <c:crossAx val="151973888"/>
        <c:crosses val="autoZero"/>
        <c:auto val="1"/>
        <c:lblAlgn val="ctr"/>
        <c:lblOffset val="100"/>
      </c:catAx>
      <c:valAx>
        <c:axId val="151973888"/>
        <c:scaling>
          <c:orientation val="minMax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1200">
                <a:latin typeface="Calibri Light" pitchFamily="34" charset="0"/>
              </a:defRPr>
            </a:pPr>
            <a:endParaRPr lang="ru-RU"/>
          </a:p>
        </c:txPr>
        <c:crossAx val="151956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34082234478382"/>
          <c:y val="0.44599620233964865"/>
          <c:w val="0.10389345273090619"/>
          <c:h val="7.7034098033610568E-2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3"/>
  <c:chart>
    <c:view3D>
      <c:perspective val="30"/>
    </c:view3D>
    <c:floor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floor>
    <c:side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sideWall>
    <c:backWall>
      <c:spPr>
        <a:gradFill>
          <a:gsLst>
            <a:gs pos="0">
              <a:srgbClr val="53548A">
                <a:tint val="66000"/>
                <a:satMod val="160000"/>
              </a:srgbClr>
            </a:gs>
            <a:gs pos="50000">
              <a:srgbClr val="53548A">
                <a:tint val="44500"/>
                <a:satMod val="160000"/>
              </a:srgbClr>
            </a:gs>
            <a:gs pos="100000">
              <a:srgbClr val="53548A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 b="1"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Межбюджетные трансферты (100 %)</c:v>
                </c:pt>
                <c:pt idx="1">
                  <c:v>Обслуживание  государственного и муниципального долга (98,9 %)</c:v>
                </c:pt>
                <c:pt idx="2">
                  <c:v>Средства массовой информации (99,5%)</c:v>
                </c:pt>
                <c:pt idx="3">
                  <c:v>Физическая культура и спорт (96,9 %)</c:v>
                </c:pt>
                <c:pt idx="4">
                  <c:v>Социальная политика (96,9%)</c:v>
                </c:pt>
                <c:pt idx="5">
                  <c:v>Культура, кинематография (96,4 %)</c:v>
                </c:pt>
                <c:pt idx="6">
                  <c:v>Образование (89%)</c:v>
                </c:pt>
                <c:pt idx="7">
                  <c:v>Охрана окружающей среды (98,4%)</c:v>
                </c:pt>
                <c:pt idx="8">
                  <c:v>Жилищно комунальное хозяйство (98,1%) </c:v>
                </c:pt>
                <c:pt idx="9">
                  <c:v>Национальная экономика (73,3 %)</c:v>
                </c:pt>
                <c:pt idx="10">
                  <c:v>Национальная безопасность (90,9 %)</c:v>
                </c:pt>
                <c:pt idx="11">
                  <c:v>Общегосударственные вопросы (92,1%)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21325.599999999991</c:v>
                </c:pt>
                <c:pt idx="1">
                  <c:v>640</c:v>
                </c:pt>
                <c:pt idx="2">
                  <c:v>1911.5</c:v>
                </c:pt>
                <c:pt idx="3">
                  <c:v>1250.5999999999999</c:v>
                </c:pt>
                <c:pt idx="4">
                  <c:v>28908.400000000001</c:v>
                </c:pt>
                <c:pt idx="5">
                  <c:v>18515.599999999991</c:v>
                </c:pt>
                <c:pt idx="6">
                  <c:v>333778.40000000002</c:v>
                </c:pt>
                <c:pt idx="7">
                  <c:v>302</c:v>
                </c:pt>
                <c:pt idx="8">
                  <c:v>18199.599999999991</c:v>
                </c:pt>
                <c:pt idx="9">
                  <c:v>41574.1</c:v>
                </c:pt>
                <c:pt idx="10">
                  <c:v>2943.6</c:v>
                </c:pt>
                <c:pt idx="11">
                  <c:v>64086.9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2.3148148148148147E-2"/>
                  <c:y val="2.7775590551181208E-3"/>
                </c:manualLayout>
              </c:layout>
              <c:showVal val="1"/>
            </c:dLbl>
            <c:txPr>
              <a:bodyPr/>
              <a:lstStyle/>
              <a:p>
                <a:pPr>
                  <a:defRPr sz="800" b="1">
                    <a:solidFill>
                      <a:schemeClr val="tx1"/>
                    </a:solidFill>
                    <a:latin typeface="Calibri Light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Межбюджетные трансферты (100 %)</c:v>
                </c:pt>
                <c:pt idx="1">
                  <c:v>Обслуживание  государственного и муниципального долга (98,9 %)</c:v>
                </c:pt>
                <c:pt idx="2">
                  <c:v>Средства массовой информации (99,5%)</c:v>
                </c:pt>
                <c:pt idx="3">
                  <c:v>Физическая культура и спорт (96,9 %)</c:v>
                </c:pt>
                <c:pt idx="4">
                  <c:v>Социальная политика (96,9%)</c:v>
                </c:pt>
                <c:pt idx="5">
                  <c:v>Культура, кинематография (96,4 %)</c:v>
                </c:pt>
                <c:pt idx="6">
                  <c:v>Образование (89%)</c:v>
                </c:pt>
                <c:pt idx="7">
                  <c:v>Охрана окружающей среды (98,4%)</c:v>
                </c:pt>
                <c:pt idx="8">
                  <c:v>Жилищно комунальное хозяйство (98,1%) </c:v>
                </c:pt>
                <c:pt idx="9">
                  <c:v>Национальная экономика (73,3 %)</c:v>
                </c:pt>
                <c:pt idx="10">
                  <c:v>Национальная безопасность (90,9 %)</c:v>
                </c:pt>
                <c:pt idx="11">
                  <c:v>Общегосударственные вопросы (92,1%)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21325.599999999991</c:v>
                </c:pt>
                <c:pt idx="1">
                  <c:v>633.29999999999995</c:v>
                </c:pt>
                <c:pt idx="2">
                  <c:v>1901.4</c:v>
                </c:pt>
                <c:pt idx="3">
                  <c:v>1212</c:v>
                </c:pt>
                <c:pt idx="4">
                  <c:v>28012.3</c:v>
                </c:pt>
                <c:pt idx="5">
                  <c:v>17849.099999999991</c:v>
                </c:pt>
                <c:pt idx="6">
                  <c:v>296961.40000000002</c:v>
                </c:pt>
                <c:pt idx="7">
                  <c:v>297.3</c:v>
                </c:pt>
                <c:pt idx="8">
                  <c:v>17869.7</c:v>
                </c:pt>
                <c:pt idx="9">
                  <c:v>30468.400000000001</c:v>
                </c:pt>
                <c:pt idx="10">
                  <c:v>2676.7</c:v>
                </c:pt>
                <c:pt idx="11">
                  <c:v>59052.4</c:v>
                </c:pt>
              </c:numCache>
            </c:numRef>
          </c:val>
        </c:ser>
        <c:shape val="box"/>
        <c:axId val="155792896"/>
        <c:axId val="155794432"/>
        <c:axId val="0"/>
      </c:bar3DChart>
      <c:catAx>
        <c:axId val="15579289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100">
                <a:latin typeface="Calibri Light" pitchFamily="34" charset="0"/>
              </a:defRPr>
            </a:pPr>
            <a:endParaRPr lang="ru-RU"/>
          </a:p>
        </c:txPr>
        <c:crossAx val="155794432"/>
        <c:crosses val="autoZero"/>
        <c:auto val="1"/>
        <c:lblAlgn val="ctr"/>
        <c:lblOffset val="100"/>
      </c:catAx>
      <c:valAx>
        <c:axId val="155794432"/>
        <c:scaling>
          <c:orientation val="minMax"/>
        </c:scaling>
        <c:delete val="1"/>
        <c:axPos val="b"/>
        <c:majorGridlines/>
        <c:numFmt formatCode="0%" sourceLinked="1"/>
        <c:tickLblPos val="none"/>
        <c:crossAx val="155792896"/>
        <c:crosses val="autoZero"/>
        <c:crossBetween val="between"/>
      </c:valAx>
      <c:spPr>
        <a:noFill/>
      </c:spPr>
    </c:plotArea>
    <c:legend>
      <c:legendPos val="r"/>
      <c:legendEntry>
        <c:idx val="1"/>
        <c:txPr>
          <a:bodyPr/>
          <a:lstStyle/>
          <a:p>
            <a:pPr>
              <a:defRPr sz="1000">
                <a:solidFill>
                  <a:schemeClr val="tx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91275051693176501"/>
          <c:y val="0.44937600275657108"/>
          <c:w val="7.0318384639894357E-2"/>
          <c:h val="7.3897640762794911E-2"/>
        </c:manualLayout>
      </c:layout>
      <c:txPr>
        <a:bodyPr/>
        <a:lstStyle/>
        <a:p>
          <a:pPr>
            <a:defRPr sz="1000">
              <a:solidFill>
                <a:schemeClr val="tx1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3"/>
  <c:chart>
    <c:autoTitleDeleted val="1"/>
    <c:plotArea>
      <c:layout>
        <c:manualLayout>
          <c:layoutTarget val="inner"/>
          <c:xMode val="edge"/>
          <c:yMode val="edge"/>
          <c:x val="0.36902012248469046"/>
          <c:y val="3.0555555555555582E-2"/>
          <c:w val="0.54815896276854281"/>
          <c:h val="0.83161351706036768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Lbls>
            <c:dLbl>
              <c:idx val="5"/>
              <c:layout>
                <c:manualLayout>
                  <c:x val="-1.5432098765432716E-3"/>
                  <c:y val="8.3333333333333367E-3"/>
                </c:manualLayout>
              </c:layout>
              <c:showVal val="1"/>
            </c:dLbl>
            <c:dLbl>
              <c:idx val="6"/>
              <c:layout>
                <c:manualLayout>
                  <c:x val="-9.2593807718479963E-3"/>
                  <c:y val="8.3333333333333367E-3"/>
                </c:manualLayout>
              </c:layout>
              <c:showVal val="1"/>
            </c:dLbl>
            <c:dLbl>
              <c:idx val="7"/>
              <c:layout>
                <c:manualLayout>
                  <c:x val="-4.4753086419753133E-2"/>
                  <c:y val="2.4999781277340278E-2"/>
                </c:manualLayout>
              </c:layout>
              <c:showVal val="1"/>
            </c:dLbl>
            <c:dLbl>
              <c:idx val="10"/>
              <c:layout>
                <c:manualLayout>
                  <c:x val="-1.2151258870418981E-7"/>
                  <c:y val="2.5462668816040325E-17"/>
                </c:manualLayout>
              </c:layout>
              <c:showVal val="1"/>
            </c:dLbl>
            <c:dLbl>
              <c:idx val="11"/>
              <c:layout>
                <c:manualLayout>
                  <c:x val="3.08641975308643E-3"/>
                  <c:y val="1.6666666666666701E-2"/>
                </c:manualLayout>
              </c:layout>
              <c:showVal val="1"/>
            </c:dLbl>
            <c:showVal val="1"/>
          </c:dLbls>
          <c:cat>
            <c:strRef>
              <c:f>Лист1!$A$2:$A$14</c:f>
              <c:strCache>
                <c:ptCount val="12"/>
                <c:pt idx="0">
                  <c:v>Межбюджетные трансферты (102 %)</c:v>
                </c:pt>
                <c:pt idx="1">
                  <c:v>Обслуживание  государственного и муниципального долга (138%)</c:v>
                </c:pt>
                <c:pt idx="2">
                  <c:v>Средства массовой информации (103%)</c:v>
                </c:pt>
                <c:pt idx="3">
                  <c:v>Физическая культура и спорт (15 %)</c:v>
                </c:pt>
                <c:pt idx="4">
                  <c:v>Социальная политика (113 %)</c:v>
                </c:pt>
                <c:pt idx="5">
                  <c:v>Культура, кинематография (171 %)</c:v>
                </c:pt>
                <c:pt idx="6">
                  <c:v>Образование (115 %)</c:v>
                </c:pt>
                <c:pt idx="7">
                  <c:v>Охрана окружающей среды </c:v>
                </c:pt>
                <c:pt idx="8">
                  <c:v>Жилищно комунальное хозяйство (16 %) </c:v>
                </c:pt>
                <c:pt idx="9">
                  <c:v>Национальная экономика (90 %)</c:v>
                </c:pt>
                <c:pt idx="10">
                  <c:v>Национальная безопасность (105 %)</c:v>
                </c:pt>
                <c:pt idx="11">
                  <c:v>Общегосударственные вопросы (117 %)</c:v>
                </c:pt>
              </c:strCache>
            </c:strRef>
          </c:cat>
          <c:val>
            <c:numRef>
              <c:f>Лист1!$B$2:$B$14</c:f>
              <c:numCache>
                <c:formatCode>0.0</c:formatCode>
                <c:ptCount val="13"/>
                <c:pt idx="0">
                  <c:v>20955.599999999991</c:v>
                </c:pt>
                <c:pt idx="1">
                  <c:v>457.7</c:v>
                </c:pt>
                <c:pt idx="2">
                  <c:v>1842.7</c:v>
                </c:pt>
                <c:pt idx="3">
                  <c:v>7829.3</c:v>
                </c:pt>
                <c:pt idx="4">
                  <c:v>24689.3</c:v>
                </c:pt>
                <c:pt idx="5">
                  <c:v>10421.5</c:v>
                </c:pt>
                <c:pt idx="6">
                  <c:v>259321.60000000001</c:v>
                </c:pt>
                <c:pt idx="7">
                  <c:v>0</c:v>
                </c:pt>
                <c:pt idx="8">
                  <c:v>110683.8</c:v>
                </c:pt>
                <c:pt idx="9">
                  <c:v>33887.9</c:v>
                </c:pt>
                <c:pt idx="10">
                  <c:v>2550.4</c:v>
                </c:pt>
                <c:pt idx="11">
                  <c:v>50390.2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dLbls>
            <c:dLbl>
              <c:idx val="3"/>
              <c:layout>
                <c:manualLayout>
                  <c:x val="1.5432098765432159E-3"/>
                  <c:y val="-5.5555555555555558E-3"/>
                </c:manualLayout>
              </c:layout>
              <c:showVal val="1"/>
            </c:dLbl>
            <c:dLbl>
              <c:idx val="7"/>
              <c:layout>
                <c:manualLayout>
                  <c:x val="-3.08641975308643E-3"/>
                  <c:y val="-2.7777777777777991E-3"/>
                </c:manualLayout>
              </c:layout>
              <c:showVal val="1"/>
            </c:dLbl>
            <c:dLbl>
              <c:idx val="9"/>
              <c:layout>
                <c:manualLayout>
                  <c:x val="6.1728395061728392E-3"/>
                  <c:y val="-1.3888888888888975E-2"/>
                </c:manualLayout>
              </c:layout>
              <c:showVal val="1"/>
            </c:dLbl>
            <c:dLbl>
              <c:idx val="10"/>
              <c:layout>
                <c:manualLayout>
                  <c:x val="3.08641975308643E-3"/>
                  <c:y val="0"/>
                </c:manualLayout>
              </c:layout>
              <c:showVal val="1"/>
            </c:dLbl>
            <c:dLbl>
              <c:idx val="12"/>
              <c:layout>
                <c:manualLayout>
                  <c:x val="-1.5432098765432159E-3"/>
                  <c:y val="-8.3333333333333367E-3"/>
                </c:manualLayout>
              </c:layout>
              <c:showVal val="1"/>
            </c:dLbl>
            <c:showVal val="1"/>
          </c:dLbls>
          <c:cat>
            <c:strRef>
              <c:f>Лист1!$A$2:$A$14</c:f>
              <c:strCache>
                <c:ptCount val="12"/>
                <c:pt idx="0">
                  <c:v>Межбюджетные трансферты (102 %)</c:v>
                </c:pt>
                <c:pt idx="1">
                  <c:v>Обслуживание  государственного и муниципального долга (138%)</c:v>
                </c:pt>
                <c:pt idx="2">
                  <c:v>Средства массовой информации (103%)</c:v>
                </c:pt>
                <c:pt idx="3">
                  <c:v>Физическая культура и спорт (15 %)</c:v>
                </c:pt>
                <c:pt idx="4">
                  <c:v>Социальная политика (113 %)</c:v>
                </c:pt>
                <c:pt idx="5">
                  <c:v>Культура, кинематография (171 %)</c:v>
                </c:pt>
                <c:pt idx="6">
                  <c:v>Образование (115 %)</c:v>
                </c:pt>
                <c:pt idx="7">
                  <c:v>Охрана окружающей среды </c:v>
                </c:pt>
                <c:pt idx="8">
                  <c:v>Жилищно комунальное хозяйство (16 %) </c:v>
                </c:pt>
                <c:pt idx="9">
                  <c:v>Национальная экономика (90 %)</c:v>
                </c:pt>
                <c:pt idx="10">
                  <c:v>Национальная безопасность (105 %)</c:v>
                </c:pt>
                <c:pt idx="11">
                  <c:v>Общегосударственные вопросы (117 %)</c:v>
                </c:pt>
              </c:strCache>
            </c:strRef>
          </c:cat>
          <c:val>
            <c:numRef>
              <c:f>Лист1!$C$2:$C$14</c:f>
              <c:numCache>
                <c:formatCode>0.0</c:formatCode>
                <c:ptCount val="13"/>
                <c:pt idx="0">
                  <c:v>21325.599999999991</c:v>
                </c:pt>
                <c:pt idx="1">
                  <c:v>633.29999999999995</c:v>
                </c:pt>
                <c:pt idx="2">
                  <c:v>1901.4</c:v>
                </c:pt>
                <c:pt idx="3">
                  <c:v>1212</c:v>
                </c:pt>
                <c:pt idx="4">
                  <c:v>28012.3</c:v>
                </c:pt>
                <c:pt idx="5">
                  <c:v>17849.099999999991</c:v>
                </c:pt>
                <c:pt idx="6">
                  <c:v>296961.40000000002</c:v>
                </c:pt>
                <c:pt idx="7">
                  <c:v>297.3</c:v>
                </c:pt>
                <c:pt idx="8">
                  <c:v>17869.7</c:v>
                </c:pt>
                <c:pt idx="9">
                  <c:v>30468.400000000001</c:v>
                </c:pt>
                <c:pt idx="10">
                  <c:v>2676.7</c:v>
                </c:pt>
                <c:pt idx="11">
                  <c:v>59052.4</c:v>
                </c:pt>
              </c:numCache>
            </c:numRef>
          </c:val>
        </c:ser>
        <c:axId val="155765376"/>
        <c:axId val="155771264"/>
      </c:barChart>
      <c:catAx>
        <c:axId val="15576537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55771264"/>
        <c:crosses val="autoZero"/>
        <c:auto val="1"/>
        <c:lblAlgn val="ctr"/>
        <c:lblOffset val="100"/>
      </c:catAx>
      <c:valAx>
        <c:axId val="155771264"/>
        <c:scaling>
          <c:orientation val="minMax"/>
        </c:scaling>
        <c:axPos val="b"/>
        <c:majorGridlines/>
        <c:numFmt formatCode="0.0" sourceLinked="1"/>
        <c:tickLblPos val="nextTo"/>
        <c:crossAx val="155765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481408573928258"/>
          <c:y val="0.41880424321959886"/>
          <c:w val="7.5926655001458163E-2"/>
          <c:h val="6.9798953204843847E-2"/>
        </c:manualLayout>
      </c:layout>
    </c:legend>
    <c:plotVisOnly val="1"/>
  </c:chart>
  <c:spPr>
    <a:noFill/>
  </c:spPr>
  <c:txPr>
    <a:bodyPr/>
    <a:lstStyle/>
    <a:p>
      <a:pPr>
        <a:defRPr sz="1000">
          <a:latin typeface="Calibri Light" pitchFamily="34" charset="0"/>
        </a:defRPr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title>
      <c:tx>
        <c:rich>
          <a:bodyPr/>
          <a:lstStyle/>
          <a:p>
            <a:pPr>
              <a:defRPr sz="2000">
                <a:latin typeface="Calibri Light" pitchFamily="34" charset="0"/>
              </a:defRPr>
            </a:pPr>
            <a:r>
              <a:rPr lang="ru-RU" sz="2000" dirty="0">
                <a:solidFill>
                  <a:schemeClr val="bg2"/>
                </a:solidFill>
                <a:latin typeface="Calibri Light" pitchFamily="34" charset="0"/>
              </a:rPr>
              <a:t>Доходы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16822661318279"/>
          <c:y val="0.2328854718931459"/>
          <c:w val="0.80581785767345326"/>
          <c:h val="0.6200848850336538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explosion val="23"/>
          <c:dLbls>
            <c:dLbl>
              <c:idx val="0"/>
              <c:layout>
                <c:manualLayout>
                  <c:x val="-0.41106447778933414"/>
                  <c:y val="-9.9218124050283227E-2"/>
                </c:manualLayout>
              </c:layout>
              <c:showVal val="1"/>
              <c:showCatName val="1"/>
              <c:showPercent val="1"/>
            </c:dLbl>
            <c:dLbl>
              <c:idx val="1"/>
              <c:layout>
                <c:manualLayout>
                  <c:x val="-2.1225177041547991E-3"/>
                  <c:y val="-0.282186242146229"/>
                </c:manualLayout>
              </c:layout>
              <c:showVal val="1"/>
              <c:showCatName val="1"/>
              <c:showPercent val="1"/>
            </c:dLbl>
            <c:dLbl>
              <c:idx val="2"/>
              <c:layout>
                <c:manualLayout>
                  <c:x val="0"/>
                  <c:y val="-0.43099657686185217"/>
                </c:manualLayout>
              </c:layout>
              <c:showVal val="1"/>
              <c:showCatName val="1"/>
              <c:showPercent val="1"/>
            </c:dLbl>
            <c:dLbl>
              <c:idx val="3"/>
              <c:layout>
                <c:manualLayout>
                  <c:x val="-0.21576471905708466"/>
                  <c:y val="-0.4302373799571358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Calibri Light" pitchFamily="34" charset="0"/>
                      </a:rPr>
                      <a:t>Государственная пошлина</a:t>
                    </a:r>
                    <a:r>
                      <a:rPr lang="ru-RU" dirty="0">
                        <a:latin typeface="Calibri Light" pitchFamily="34" charset="0"/>
                      </a:rPr>
                      <a:t>
3531,1
1%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4"/>
              <c:layout>
                <c:manualLayout>
                  <c:x val="-4.5519486950923926E-3"/>
                  <c:y val="7.9069599058738699E-2"/>
                </c:manualLayout>
              </c:layout>
              <c:showVal val="1"/>
              <c:showCatName val="1"/>
              <c:showPercent val="1"/>
            </c:dLbl>
            <c:dLbl>
              <c:idx val="5"/>
              <c:layout>
                <c:manualLayout>
                  <c:x val="-7.467934432724212E-4"/>
                  <c:y val="0.1855148596443594"/>
                </c:manualLayout>
              </c:layout>
              <c:showVal val="1"/>
              <c:showCatName val="1"/>
              <c:showPercent val="1"/>
            </c:dLbl>
            <c:dLbl>
              <c:idx val="6"/>
              <c:layout>
                <c:manualLayout>
                  <c:x val="-0.42739241321250088"/>
                  <c:y val="-4.79536609647934E-2"/>
                </c:manualLayout>
              </c:layout>
              <c:showVal val="1"/>
              <c:showCatName val="1"/>
              <c:showPercent val="1"/>
            </c:dLbl>
            <c:dLbl>
              <c:idx val="7"/>
              <c:layout>
                <c:manualLayout>
                  <c:x val="0"/>
                  <c:y val="3.3222916101004613E-2"/>
                </c:manualLayout>
              </c:layout>
              <c:showVal val="1"/>
              <c:showCatName val="1"/>
              <c:showPercent val="1"/>
            </c:dLbl>
            <c:dLbl>
              <c:idx val="8"/>
              <c:layout>
                <c:manualLayout>
                  <c:x val="-0.33508220670529543"/>
                  <c:y val="9.1036769224173697E-2"/>
                </c:manualLayout>
              </c:layout>
              <c:showVal val="1"/>
              <c:showCatName val="1"/>
              <c:showPercent val="1"/>
            </c:dLbl>
            <c:txPr>
              <a:bodyPr/>
              <a:lstStyle/>
              <a:p>
                <a:pPr>
                  <a:defRPr sz="800" b="1">
                    <a:solidFill>
                      <a:schemeClr val="bg1"/>
                    </a:solidFill>
                    <a:latin typeface="Calibri Light" pitchFamily="34" charset="0"/>
                  </a:defRPr>
                </a:pPr>
                <a:endParaRPr lang="ru-RU"/>
              </a:p>
            </c:txPr>
            <c:showVal val="1"/>
            <c:showCatName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НДФЛ</c:v>
                </c:pt>
                <c:pt idx="1">
                  <c:v>Акцизы</c:v>
                </c:pt>
                <c:pt idx="2">
                  <c:v>Налог на совокупный доход</c:v>
                </c:pt>
                <c:pt idx="3">
                  <c:v>Гос.пошлина</c:v>
                </c:pt>
                <c:pt idx="4">
                  <c:v>Аренда </c:v>
                </c:pt>
                <c:pt idx="5">
                  <c:v>Прочие доходы</c:v>
                </c:pt>
                <c:pt idx="6">
                  <c:v>Субсидии </c:v>
                </c:pt>
                <c:pt idx="7">
                  <c:v>Субвенции</c:v>
                </c:pt>
                <c:pt idx="8">
                  <c:v>Межбюджетные трансферты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133715.79999999999</c:v>
                </c:pt>
                <c:pt idx="1">
                  <c:v>14078.7</c:v>
                </c:pt>
                <c:pt idx="2">
                  <c:v>8599.7000000000007</c:v>
                </c:pt>
                <c:pt idx="3">
                  <c:v>1629.4</c:v>
                </c:pt>
                <c:pt idx="4">
                  <c:v>17068.599999999999</c:v>
                </c:pt>
                <c:pt idx="5">
                  <c:v>113.9</c:v>
                </c:pt>
                <c:pt idx="6">
                  <c:v>88157.6</c:v>
                </c:pt>
                <c:pt idx="7">
                  <c:v>214281.3</c:v>
                </c:pt>
                <c:pt idx="8">
                  <c:v>22909.200000000001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134A19-7339-4A1D-AE3F-A86E1F2AEA06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CFD6BF-A291-4B1E-9594-33DB6C003D2B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Сведения об исполнении бюджета Ольховского муниципального района за 2023 год</a:t>
          </a:r>
          <a:endParaRPr lang="ru-RU" sz="2000" b="1" dirty="0">
            <a:solidFill>
              <a:schemeClr val="accent3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0AD6DFE-7A4E-4D48-A901-A6FACD8A235D}" type="parTrans" cxnId="{8DBB3DB9-52C6-481A-8C26-47CC85ECE178}">
      <dgm:prSet/>
      <dgm:spPr/>
      <dgm:t>
        <a:bodyPr/>
        <a:lstStyle/>
        <a:p>
          <a:endParaRPr lang="ru-RU"/>
        </a:p>
      </dgm:t>
    </dgm:pt>
    <dgm:pt modelId="{F3594462-ACF7-497A-9D63-0FA4278DF98F}" type="sibTrans" cxnId="{8DBB3DB9-52C6-481A-8C26-47CC85ECE178}">
      <dgm:prSet/>
      <dgm:spPr/>
      <dgm:t>
        <a:bodyPr/>
        <a:lstStyle/>
        <a:p>
          <a:endParaRPr lang="ru-RU"/>
        </a:p>
      </dgm:t>
    </dgm:pt>
    <dgm:pt modelId="{DDDD85BE-AD69-4B62-A3D6-1F367B300F0B}" type="pres">
      <dgm:prSet presAssocID="{97134A19-7339-4A1D-AE3F-A86E1F2AEA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95E430-8CCB-4916-A695-7CC5FA6C8BCD}" type="pres">
      <dgm:prSet presAssocID="{31CFD6BF-A291-4B1E-9594-33DB6C003D2B}" presName="parentText" presStyleLbl="node1" presStyleIdx="0" presStyleCnt="1" custLinFactNeighborX="-348" custLinFactNeighborY="57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5D46C2-F78D-4AD2-AA5B-444EAA18F939}" type="presOf" srcId="{31CFD6BF-A291-4B1E-9594-33DB6C003D2B}" destId="{0695E430-8CCB-4916-A695-7CC5FA6C8BCD}" srcOrd="0" destOrd="0" presId="urn:microsoft.com/office/officeart/2005/8/layout/vList2"/>
    <dgm:cxn modelId="{2A652654-3712-41D8-BCB2-4A4AFA595CDB}" type="presOf" srcId="{97134A19-7339-4A1D-AE3F-A86E1F2AEA06}" destId="{DDDD85BE-AD69-4B62-A3D6-1F367B300F0B}" srcOrd="0" destOrd="0" presId="urn:microsoft.com/office/officeart/2005/8/layout/vList2"/>
    <dgm:cxn modelId="{8DBB3DB9-52C6-481A-8C26-47CC85ECE178}" srcId="{97134A19-7339-4A1D-AE3F-A86E1F2AEA06}" destId="{31CFD6BF-A291-4B1E-9594-33DB6C003D2B}" srcOrd="0" destOrd="0" parTransId="{30AD6DFE-7A4E-4D48-A901-A6FACD8A235D}" sibTransId="{F3594462-ACF7-497A-9D63-0FA4278DF98F}"/>
    <dgm:cxn modelId="{59ABB553-A331-4F1C-AD2A-98F95D704203}" type="presParOf" srcId="{DDDD85BE-AD69-4B62-A3D6-1F367B300F0B}" destId="{0695E430-8CCB-4916-A695-7CC5FA6C8B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95E430-8CCB-4916-A695-7CC5FA6C8BCD}">
      <dsp:nvSpPr>
        <dsp:cNvPr id="0" name=""/>
        <dsp:cNvSpPr/>
      </dsp:nvSpPr>
      <dsp:spPr>
        <a:xfrm>
          <a:off x="0" y="161106"/>
          <a:ext cx="8229599" cy="1216800"/>
        </a:xfrm>
        <a:prstGeom prst="round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Сведения об исполнении бюджета Ольховского муниципального района за 2023 год</a:t>
          </a:r>
          <a:endParaRPr lang="ru-RU" sz="2000" b="1" kern="1200" dirty="0">
            <a:solidFill>
              <a:schemeClr val="accent3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61106"/>
        <a:ext cx="8229599" cy="121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</cdr:x>
      <cdr:y>0.10294</cdr:y>
    </cdr:from>
    <cdr:to>
      <cdr:x>0.39506</cdr:x>
      <cdr:y>0.16092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446621" y="639783"/>
          <a:ext cx="839396" cy="360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latin typeface="Calibri Light" pitchFamily="34" charset="0"/>
            </a:rPr>
            <a:t>96,7</a:t>
          </a:r>
          <a:r>
            <a:rPr lang="ru-RU" sz="1200" dirty="0" smtClean="0">
              <a:latin typeface="Calibri Light" pitchFamily="34" charset="0"/>
            </a:rPr>
            <a:t> %</a:t>
          </a:r>
          <a:endParaRPr lang="ru-RU" sz="1200" dirty="0"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0.55</cdr:x>
      <cdr:y>0.10294</cdr:y>
    </cdr:from>
    <cdr:to>
      <cdr:x>0.70661</cdr:x>
      <cdr:y>0.18107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143272" y="500066"/>
          <a:ext cx="895033" cy="379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latin typeface="Calibri Light" pitchFamily="34" charset="0"/>
            </a:rPr>
            <a:t>94,6</a:t>
          </a:r>
          <a:r>
            <a:rPr lang="ru-RU" sz="1200" dirty="0" smtClean="0">
              <a:latin typeface="Calibri Light" pitchFamily="34" charset="0"/>
            </a:rPr>
            <a:t> %</a:t>
          </a:r>
          <a:endParaRPr lang="ru-RU" sz="1200" dirty="0"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0.85185</cdr:x>
      <cdr:y>0.4</cdr:y>
    </cdr:from>
    <cdr:to>
      <cdr:x>0.99827</cdr:x>
      <cdr:y>0.45589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29222" y="2286016"/>
          <a:ext cx="847245" cy="319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chemeClr val="tx1"/>
              </a:solidFill>
            </a:rPr>
            <a:t>(тыс. руб.)</a:t>
          </a:r>
          <a:endParaRPr lang="ru-RU" sz="10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0.61176</cdr:x>
      <cdr:y>0.10714</cdr:y>
    </cdr:from>
    <cdr:to>
      <cdr:x>0.70588</cdr:x>
      <cdr:y>0.15476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14776" y="642942"/>
          <a:ext cx="57150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Calibri Light" pitchFamily="34" charset="0"/>
            </a:rPr>
            <a:t>87 %</a:t>
          </a:r>
          <a:endParaRPr lang="ru-RU" sz="1200" b="1" dirty="0"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0.87209</cdr:x>
      <cdr:y>0.41176</cdr:y>
    </cdr:from>
    <cdr:to>
      <cdr:x>1</cdr:x>
      <cdr:y>0.45588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429288" y="2000264"/>
          <a:ext cx="785818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tx1"/>
              </a:solidFill>
              <a:latin typeface="Calibri Light" pitchFamily="34" charset="0"/>
            </a:rPr>
            <a:t>(тыс. руб.)</a:t>
          </a:r>
        </a:p>
        <a:p xmlns:a="http://schemas.openxmlformats.org/drawingml/2006/main">
          <a:pPr algn="ctr"/>
          <a:endParaRPr lang="ru-RU" sz="10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0.55814</cdr:x>
      <cdr:y>0.06098</cdr:y>
    </cdr:from>
    <cdr:to>
      <cdr:x>0.67163</cdr:x>
      <cdr:y>0.10438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24" y="357190"/>
          <a:ext cx="697245" cy="2542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chemeClr val="tx1"/>
              </a:solidFill>
              <a:latin typeface="Calibri Light" pitchFamily="34" charset="0"/>
            </a:rPr>
            <a:t>97,6 %</a:t>
          </a:r>
          <a:endParaRPr lang="ru-RU" sz="1200" b="1" dirty="0">
            <a:solidFill>
              <a:schemeClr val="tx1"/>
            </a:solidFill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0.85972</cdr:x>
      <cdr:y>0.5</cdr:y>
    </cdr:from>
    <cdr:to>
      <cdr:x>1</cdr:x>
      <cdr:y>0.54878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286412" y="2928958"/>
          <a:ext cx="86181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200" dirty="0" smtClean="0">
              <a:solidFill>
                <a:schemeClr val="tx1"/>
              </a:solidFill>
              <a:latin typeface="Calibri Light" pitchFamily="34" charset="0"/>
            </a:rPr>
            <a:t>(тыс. руб.)</a:t>
          </a:r>
          <a:endParaRPr lang="ru-RU" sz="1200" dirty="0">
            <a:latin typeface="Calibri Light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0.91319</cdr:x>
      <cdr:y>0.40069</cdr:y>
    </cdr:from>
    <cdr:to>
      <cdr:x>1</cdr:x>
      <cdr:y>0.44757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43824" y="1831977"/>
          <a:ext cx="7143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lvl="0"/>
          <a:r>
            <a:rPr lang="ru-RU" sz="800" dirty="0">
              <a:solidFill>
                <a:schemeClr val="tx1"/>
              </a:solidFill>
            </a:rPr>
            <a:t>(</a:t>
          </a:r>
          <a:r>
            <a:rPr lang="ru-RU" sz="800" dirty="0">
              <a:solidFill>
                <a:schemeClr val="tx1"/>
              </a:solidFill>
              <a:latin typeface="Calibri Light" pitchFamily="34" charset="0"/>
            </a:rPr>
            <a:t>тыс</a:t>
          </a:r>
          <a:r>
            <a:rPr lang="ru-RU" sz="800" dirty="0">
              <a:solidFill>
                <a:schemeClr val="tx1"/>
              </a:solidFill>
            </a:rPr>
            <a:t>. руб.)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0.87847</cdr:x>
      <cdr:y>0.39798</cdr:y>
    </cdr:from>
    <cdr:to>
      <cdr:x>1</cdr:x>
      <cdr:y>0.46905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58072" y="2000250"/>
          <a:ext cx="1000132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0.8941</cdr:x>
      <cdr:y>0.42308</cdr:y>
    </cdr:from>
    <cdr:to>
      <cdr:x>1</cdr:x>
      <cdr:y>0.45484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358114" y="2357454"/>
          <a:ext cx="871486" cy="176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entury Gothic"/>
            </a:defRPr>
          </a:lvl1pPr>
          <a:lvl2pPr marL="457200" indent="0">
            <a:defRPr sz="1100">
              <a:latin typeface="Century Gothic"/>
            </a:defRPr>
          </a:lvl2pPr>
          <a:lvl3pPr marL="914400" indent="0">
            <a:defRPr sz="1100">
              <a:latin typeface="Century Gothic"/>
            </a:defRPr>
          </a:lvl3pPr>
          <a:lvl4pPr marL="1371600" indent="0">
            <a:defRPr sz="1100">
              <a:latin typeface="Century Gothic"/>
            </a:defRPr>
          </a:lvl4pPr>
          <a:lvl5pPr marL="1828800" indent="0">
            <a:defRPr sz="1100">
              <a:latin typeface="Century Gothic"/>
            </a:defRPr>
          </a:lvl5pPr>
          <a:lvl6pPr marL="2286000" indent="0">
            <a:defRPr sz="1100">
              <a:latin typeface="Century Gothic"/>
            </a:defRPr>
          </a:lvl6pPr>
          <a:lvl7pPr marL="2743200" indent="0">
            <a:defRPr sz="1100">
              <a:latin typeface="Century Gothic"/>
            </a:defRPr>
          </a:lvl7pPr>
          <a:lvl8pPr marL="3200400" indent="0">
            <a:defRPr sz="1100">
              <a:latin typeface="Century Gothic"/>
            </a:defRPr>
          </a:lvl8pPr>
          <a:lvl9pPr marL="3657600" indent="0">
            <a:defRPr sz="1100">
              <a:latin typeface="Century Gothic"/>
            </a:defRPr>
          </a:lvl9pPr>
        </a:lstStyle>
        <a:p xmlns:a="http://schemas.openxmlformats.org/drawingml/2006/main">
          <a:r>
            <a:rPr lang="ru-RU" sz="800" dirty="0" smtClean="0">
              <a:solidFill>
                <a:schemeClr val="tx1"/>
              </a:solidFill>
              <a:latin typeface="Calibri Light" pitchFamily="34" charset="0"/>
            </a:rPr>
            <a:t>(тыс. руб.)факт</a:t>
          </a:r>
          <a:endParaRPr lang="ru-RU" sz="800" dirty="0">
            <a:solidFill>
              <a:schemeClr val="tx1"/>
            </a:solidFill>
            <a:latin typeface="Calibri Light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0.22472</cdr:x>
      <cdr:y>0.16178</cdr:y>
    </cdr:from>
    <cdr:to>
      <cdr:x>0.32584</cdr:x>
      <cdr:y>0.21156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8766" y="928685"/>
          <a:ext cx="642936" cy="2857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Calibri Light" pitchFamily="34" charset="0"/>
            </a:rPr>
            <a:t>93,7 %</a:t>
          </a:r>
          <a:endParaRPr lang="ru-RU" sz="1200" b="1" dirty="0"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0.58427</cdr:x>
      <cdr:y>0.16178</cdr:y>
    </cdr:from>
    <cdr:to>
      <cdr:x>0.6771</cdr:x>
      <cdr:y>0.21282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14776" y="928694"/>
          <a:ext cx="590208" cy="292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Calibri Light" pitchFamily="34" charset="0"/>
            </a:rPr>
            <a:t>93,9 %</a:t>
          </a:r>
          <a:endParaRPr lang="ru-RU" sz="1200" b="1" dirty="0">
            <a:latin typeface="Calibri Light" pitchFamily="34" charset="0"/>
          </a:endParaRPr>
        </a:p>
      </cdr:txBody>
    </cdr:sp>
  </cdr:relSizeAnchor>
  <cdr:relSizeAnchor xmlns:cdr="http://schemas.openxmlformats.org/drawingml/2006/chartDrawing">
    <cdr:from>
      <cdr:x>0.89063</cdr:x>
      <cdr:y>0.36169</cdr:y>
    </cdr:from>
    <cdr:to>
      <cdr:x>0.98611</cdr:x>
      <cdr:y>0.42197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29510" y="1714512"/>
          <a:ext cx="78581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0.85714</cdr:x>
      <cdr:y>0.41068</cdr:y>
    </cdr:from>
    <cdr:to>
      <cdr:x>1</cdr:x>
      <cdr:y>0.45211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204751" y="2357454"/>
          <a:ext cx="867479" cy="2378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tx1"/>
              </a:solidFill>
            </a:rPr>
            <a:t>(тыс. руб.)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0.91319</cdr:x>
      <cdr:y>0.40069</cdr:y>
    </cdr:from>
    <cdr:to>
      <cdr:x>1</cdr:x>
      <cdr:y>0.44757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43824" y="1831977"/>
          <a:ext cx="7143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lvl="0"/>
          <a:r>
            <a:rPr lang="ru-RU" sz="800" dirty="0">
              <a:solidFill>
                <a:schemeClr val="tx1"/>
              </a:solidFill>
            </a:rPr>
            <a:t>(тыс. руб.)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0.88889</cdr:x>
      <cdr:y>0.38507</cdr:y>
    </cdr:from>
    <cdr:to>
      <cdr:x>1</cdr:x>
      <cdr:y>0.58507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86700" y="176053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 smtClean="0"/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0.90984</cdr:x>
      <cdr:y>0.35714</cdr:y>
    </cdr:from>
    <cdr:to>
      <cdr:x>0.9948</cdr:x>
      <cdr:y>0.41632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929618" y="2143140"/>
          <a:ext cx="740499" cy="355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800" dirty="0" smtClean="0">
              <a:solidFill>
                <a:schemeClr val="tx1"/>
              </a:solidFill>
              <a:latin typeface="Calibri Light" pitchFamily="34" charset="0"/>
            </a:rPr>
            <a:t>(тыс. руб.)</a:t>
          </a:r>
        </a:p>
        <a:p xmlns:a="http://schemas.openxmlformats.org/drawingml/2006/main">
          <a:pPr algn="ctr"/>
          <a:r>
            <a:rPr lang="ru-RU" sz="800" dirty="0" smtClean="0">
              <a:solidFill>
                <a:schemeClr val="tx1"/>
              </a:solidFill>
              <a:latin typeface="Calibri Light" pitchFamily="34" charset="0"/>
            </a:rPr>
            <a:t>Факт</a:t>
          </a:r>
          <a:endParaRPr lang="ru-RU" sz="800" dirty="0">
            <a:solidFill>
              <a:schemeClr val="tx1"/>
            </a:solidFill>
            <a:latin typeface="Calibri Light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2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457200" y="267494"/>
          <a:ext cx="8229600" cy="139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 cstate="print"/>
          <a:srcRect l="9302" t="4652" r="6976" b="2718"/>
          <a:stretch>
            <a:fillRect/>
          </a:stretch>
        </p:blipFill>
        <p:spPr bwMode="auto">
          <a:xfrm>
            <a:off x="3143240" y="2214554"/>
            <a:ext cx="2571750" cy="3571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214282" y="785794"/>
          <a:ext cx="4286280" cy="607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714876" y="785794"/>
          <a:ext cx="4143404" cy="607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доходов и расходов районного бюджета</a:t>
            </a:r>
            <a:endParaRPr lang="ru-RU" sz="20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42852"/>
          <a:ext cx="8572560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00066"/>
          </a:xfrm>
        </p:spPr>
        <p:txBody>
          <a:bodyPr>
            <a:normAutofit/>
          </a:bodyPr>
          <a:lstStyle/>
          <a:p>
            <a:pPr lvl="0" algn="ctr"/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Показатели доходов районного бюджета 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Содержимое 17"/>
          <p:cNvGraphicFramePr>
            <a:graphicFrameLocks noGrp="1"/>
          </p:cNvGraphicFramePr>
          <p:nvPr>
            <p:ph sz="quarter" idx="2"/>
          </p:nvPr>
        </p:nvGraphicFramePr>
        <p:xfrm>
          <a:off x="285720" y="571480"/>
          <a:ext cx="8572560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57158" y="285728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доходы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3808" y="1268760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Calibri Light" pitchFamily="34" charset="0"/>
              </a:rPr>
              <a:t>96,2%</a:t>
            </a:r>
            <a:endParaRPr lang="ru-RU" sz="1200" b="1" dirty="0">
              <a:latin typeface="Calibr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Содержимое 17"/>
          <p:cNvGraphicFramePr>
            <a:graphicFrameLocks noGrp="1"/>
          </p:cNvGraphicFramePr>
          <p:nvPr>
            <p:ph sz="quarter" idx="2"/>
          </p:nvPr>
        </p:nvGraphicFramePr>
        <p:xfrm>
          <a:off x="214282" y="642918"/>
          <a:ext cx="8572560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67744" y="908720"/>
            <a:ext cx="642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Calibri Light" pitchFamily="34" charset="0"/>
              </a:rPr>
              <a:t>96,7%</a:t>
            </a:r>
            <a:endParaRPr lang="ru-RU" sz="1200" b="1" dirty="0">
              <a:latin typeface="Calibri Ligh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85728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  <a:endParaRPr lang="ru-RU" sz="2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6" y="785794"/>
          <a:ext cx="9001188" cy="607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4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43971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доходов</a:t>
            </a:r>
            <a:endParaRPr lang="ru-RU" sz="20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785794"/>
          <a:ext cx="8229600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доходов</a:t>
            </a:r>
            <a:endParaRPr lang="ru-RU" sz="20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642918"/>
          <a:ext cx="8643998" cy="5740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00066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Показатели расходов районного бюджета 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6" y="714356"/>
          <a:ext cx="9001188" cy="6143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4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43971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расходов</a:t>
            </a:r>
            <a:endParaRPr lang="ru-RU" sz="20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6" y="642918"/>
          <a:ext cx="9072594" cy="6215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расходов</a:t>
            </a:r>
            <a:endParaRPr lang="ru-RU" sz="2000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2368</TotalTime>
  <Words>255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Слайд 1</vt:lpstr>
      <vt:lpstr>Показатели доходов районного бюджета </vt:lpstr>
      <vt:lpstr>Слайд 3</vt:lpstr>
      <vt:lpstr>Слайд 4</vt:lpstr>
      <vt:lpstr>Структура доходов</vt:lpstr>
      <vt:lpstr>Структура доходов</vt:lpstr>
      <vt:lpstr>Показатели расходов районного бюджета </vt:lpstr>
      <vt:lpstr>Структура расходов</vt:lpstr>
      <vt:lpstr>Структура расходов</vt:lpstr>
      <vt:lpstr>Анализ доходов и расходов районного бюджета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KAB9C</dc:creator>
  <cp:lastModifiedBy>KAB9B</cp:lastModifiedBy>
  <cp:revision>179</cp:revision>
  <dcterms:created xsi:type="dcterms:W3CDTF">2022-06-09T11:29:10Z</dcterms:created>
  <dcterms:modified xsi:type="dcterms:W3CDTF">2024-09-11T05:50:46Z</dcterms:modified>
</cp:coreProperties>
</file>